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92" r:id="rId14"/>
    <p:sldId id="269" r:id="rId15"/>
    <p:sldId id="270" r:id="rId16"/>
    <p:sldId id="271" r:id="rId17"/>
    <p:sldId id="293" r:id="rId18"/>
    <p:sldId id="294" r:id="rId19"/>
    <p:sldId id="295" r:id="rId20"/>
    <p:sldId id="272" r:id="rId21"/>
    <p:sldId id="276" r:id="rId22"/>
    <p:sldId id="277" r:id="rId23"/>
    <p:sldId id="280" r:id="rId24"/>
    <p:sldId id="284" r:id="rId25"/>
    <p:sldId id="296" r:id="rId26"/>
    <p:sldId id="281" r:id="rId27"/>
    <p:sldId id="282" r:id="rId28"/>
    <p:sldId id="283" r:id="rId29"/>
    <p:sldId id="297" r:id="rId30"/>
    <p:sldId id="285" r:id="rId31"/>
    <p:sldId id="286" r:id="rId32"/>
    <p:sldId id="298" r:id="rId33"/>
    <p:sldId id="287" r:id="rId34"/>
    <p:sldId id="289" r:id="rId35"/>
    <p:sldId id="288" r:id="rId36"/>
    <p:sldId id="290" r:id="rId37"/>
    <p:sldId id="291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86403" autoAdjust="0"/>
  </p:normalViewPr>
  <p:slideViewPr>
    <p:cSldViewPr>
      <p:cViewPr>
        <p:scale>
          <a:sx n="70" d="100"/>
          <a:sy n="70" d="100"/>
        </p:scale>
        <p:origin x="-330" y="-34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45EC59-5701-4571-8B35-C6F69666BC54}" type="slidenum">
              <a:rPr lang="en-US"/>
              <a:pPr/>
              <a:t>13</a:t>
            </a:fld>
            <a:endParaRPr lang="en-US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E768C0-C6ED-4D0E-87CB-BED0D006C2A6}" type="slidenum">
              <a:rPr lang="en-US"/>
              <a:pPr/>
              <a:t>14</a:t>
            </a:fld>
            <a:endParaRPr lang="en-US"/>
          </a:p>
        </p:txBody>
      </p:sp>
      <p:sp>
        <p:nvSpPr>
          <p:cNvPr id="117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F82B03-9753-400F-8DFD-DBD49BF7A9CD}" type="slidenum">
              <a:rPr lang="en-US"/>
              <a:pPr/>
              <a:t>15</a:t>
            </a:fld>
            <a:endParaRPr lang="en-US"/>
          </a:p>
        </p:txBody>
      </p:sp>
      <p:sp>
        <p:nvSpPr>
          <p:cNvPr id="117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450DF0-2037-429A-9C76-1966411DA2E4}" type="slidenum">
              <a:rPr lang="en-US"/>
              <a:pPr/>
              <a:t>16</a:t>
            </a:fld>
            <a:endParaRPr lang="en-US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78DDF-5453-470E-80E4-A1EFA6344001}" type="slidenum">
              <a:rPr lang="en-US"/>
              <a:pPr/>
              <a:t>20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1364E8-CFAD-4A39-B7C2-98C544F734B8}" type="slidenum">
              <a:rPr lang="en-US"/>
              <a:pPr/>
              <a:t>21</a:t>
            </a:fld>
            <a:endParaRPr lang="en-US"/>
          </a:p>
        </p:txBody>
      </p:sp>
      <p:sp>
        <p:nvSpPr>
          <p:cNvPr id="1217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7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384E5F-7743-4C1E-9831-A508940B444F}" type="slidenum">
              <a:rPr lang="en-US"/>
              <a:pPr/>
              <a:t>22</a:t>
            </a:fld>
            <a:endParaRPr lang="en-US"/>
          </a:p>
        </p:txBody>
      </p:sp>
      <p:sp>
        <p:nvSpPr>
          <p:cNvPr id="118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4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BA0C19-2CCF-4EF9-BCF2-CBF931B0EFCD}" type="slidenum">
              <a:rPr lang="en-US"/>
              <a:pPr/>
              <a:t>23</a:t>
            </a:fld>
            <a:endParaRPr lang="en-US"/>
          </a:p>
        </p:txBody>
      </p:sp>
      <p:sp>
        <p:nvSpPr>
          <p:cNvPr id="1214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4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D71F0-5F3D-4F89-B071-B1A5CF0B040F}" type="slidenum">
              <a:rPr lang="en-US"/>
              <a:pPr/>
              <a:t>24</a:t>
            </a:fld>
            <a:endParaRPr lang="en-US"/>
          </a:p>
        </p:txBody>
      </p:sp>
      <p:sp>
        <p:nvSpPr>
          <p:cNvPr id="1192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2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D71F0-5F3D-4F89-B071-B1A5CF0B040F}" type="slidenum">
              <a:rPr lang="en-US"/>
              <a:pPr/>
              <a:t>25</a:t>
            </a:fld>
            <a:endParaRPr lang="en-US"/>
          </a:p>
        </p:txBody>
      </p:sp>
      <p:sp>
        <p:nvSpPr>
          <p:cNvPr id="1192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2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E3192-3533-4F5F-9FF3-18AC517E8820}" type="slidenum">
              <a:rPr lang="en-US"/>
              <a:pPr/>
              <a:t>4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F1E68-3018-4950-A566-D8D2FE5AAAD1}" type="slidenum">
              <a:rPr lang="en-US"/>
              <a:pPr/>
              <a:t>26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5C132-C225-46C0-AD2F-ACB6B218A2BF}" type="slidenum">
              <a:rPr lang="en-US"/>
              <a:pPr/>
              <a:t>27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A2C433-A483-4D10-B091-F1F3825BAF32}" type="slidenum">
              <a:rPr lang="en-US"/>
              <a:pPr/>
              <a:t>28</a:t>
            </a:fld>
            <a:endParaRPr lang="en-US"/>
          </a:p>
        </p:txBody>
      </p:sp>
      <p:sp>
        <p:nvSpPr>
          <p:cNvPr id="1152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2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78AF6E-9A27-49EF-931D-5E03E5E76D9D}" type="slidenum">
              <a:rPr lang="en-US"/>
              <a:pPr/>
              <a:t>29</a:t>
            </a:fld>
            <a:endParaRPr lang="en-US"/>
          </a:p>
        </p:txBody>
      </p:sp>
      <p:sp>
        <p:nvSpPr>
          <p:cNvPr id="121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6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D75BE-F48B-46F7-9905-88585A047DCB}" type="slidenum">
              <a:rPr lang="en-US"/>
              <a:pPr/>
              <a:t>30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BB3D99-EDA1-4A17-A594-35B2103ACDF8}" type="slidenum">
              <a:rPr lang="en-US"/>
              <a:pPr/>
              <a:t>31</a:t>
            </a:fld>
            <a:endParaRPr lang="en-US"/>
          </a:p>
        </p:txBody>
      </p:sp>
      <p:sp>
        <p:nvSpPr>
          <p:cNvPr id="119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9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5C675-829F-42A8-ACCA-CD78135886E2}" type="slidenum">
              <a:rPr lang="en-US"/>
              <a:pPr/>
              <a:t>33</a:t>
            </a:fld>
            <a:endParaRPr lang="en-US"/>
          </a:p>
        </p:txBody>
      </p:sp>
      <p:sp>
        <p:nvSpPr>
          <p:cNvPr id="1221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1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A29441-7A0A-4366-8E17-F260E86EFC5D}" type="slidenum">
              <a:rPr lang="en-US"/>
              <a:pPr/>
              <a:t>34</a:t>
            </a:fld>
            <a:endParaRPr lang="en-US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812C0C-7995-4063-8C5C-6B6E99F4A421}" type="slidenum">
              <a:rPr lang="en-US"/>
              <a:pPr/>
              <a:t>35</a:t>
            </a:fld>
            <a:endParaRPr lang="en-US"/>
          </a:p>
        </p:txBody>
      </p:sp>
      <p:sp>
        <p:nvSpPr>
          <p:cNvPr id="1203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3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A89C7A-D6DE-4716-83C4-6E5D3FB9C507}" type="slidenum">
              <a:rPr lang="en-US"/>
              <a:pPr/>
              <a:t>36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EC684A-BFEA-4639-B480-F39EEFED6A10}" type="slidenum">
              <a:rPr lang="en-US"/>
              <a:pPr/>
              <a:t>5</a:t>
            </a:fld>
            <a:endParaRPr lang="en-US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9125D6-E936-4E45-8D3B-DC11484766E0}" type="slidenum">
              <a:rPr lang="en-US"/>
              <a:pPr/>
              <a:t>37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0A73E5-0B52-43D0-9969-25DDB21DF11C}" type="slidenum">
              <a:rPr lang="en-US"/>
              <a:pPr/>
              <a:t>6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52AE9E-86E9-4AE2-9875-47960DFEBD4D}" type="slidenum">
              <a:rPr lang="en-US"/>
              <a:pPr/>
              <a:t>7</a:t>
            </a:fld>
            <a:endParaRPr lang="en-US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CCD49D-A5C5-4B51-B3F0-5BCBB6CA8058}" type="slidenum">
              <a:rPr lang="en-US"/>
              <a:pPr/>
              <a:t>9</a:t>
            </a:fld>
            <a:endParaRPr lang="en-US"/>
          </a:p>
        </p:txBody>
      </p:sp>
      <p:sp>
        <p:nvSpPr>
          <p:cNvPr id="116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911B5D-B352-4581-ABCE-1B9F0697EBCC}" type="slidenum">
              <a:rPr lang="en-US"/>
              <a:pPr/>
              <a:t>10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9A5D4-9CB3-4D26-A55A-6638DC3CF95B}" type="slidenum">
              <a:rPr lang="en-US"/>
              <a:pPr/>
              <a:t>11</a:t>
            </a:fld>
            <a:endParaRPr lang="en-US"/>
          </a:p>
        </p:txBody>
      </p:sp>
      <p:sp>
        <p:nvSpPr>
          <p:cNvPr id="116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45EC59-5701-4571-8B35-C6F69666BC54}" type="slidenum">
              <a:rPr lang="en-US"/>
              <a:pPr/>
              <a:t>12</a:t>
            </a:fld>
            <a:endParaRPr lang="en-US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Initiating Entrepreneurial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Sources of Capital </a:t>
            </a:r>
            <a:br>
              <a:rPr lang="en-US" dirty="0" smtClean="0"/>
            </a:br>
            <a:r>
              <a:rPr lang="en-US" dirty="0" smtClean="0"/>
              <a:t>for Entrepreneurial Ventures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8.1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Common Debt Sources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8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C759C495-F2F4-45C3-A907-C607E64EEDB3}" type="slidenum">
              <a:rPr lang="en-US"/>
              <a:pPr/>
              <a:t>10</a:t>
            </a:fld>
            <a:endParaRPr lang="en-US"/>
          </a:p>
        </p:txBody>
      </p:sp>
      <p:graphicFrame>
        <p:nvGraphicFramePr>
          <p:cNvPr id="272917" name="Group 5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412748"/>
              </p:ext>
            </p:extLst>
          </p:nvPr>
        </p:nvGraphicFramePr>
        <p:xfrm>
          <a:off x="381000" y="1295400"/>
          <a:ext cx="8380413" cy="4252596"/>
        </p:xfrm>
        <a:graphic>
          <a:graphicData uri="http://schemas.openxmlformats.org/drawingml/2006/table">
            <a:tbl>
              <a:tblPr/>
              <a:tblGrid>
                <a:gridCol w="1522413"/>
                <a:gridCol w="1371600"/>
                <a:gridCol w="1371600"/>
                <a:gridCol w="1371600"/>
                <a:gridCol w="1371600"/>
                <a:gridCol w="13716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Business Type Financed</a:t>
                      </a:r>
                    </a:p>
                  </a:txBody>
                  <a:tcPr marT="9144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Financing Term</a:t>
                      </a:r>
                    </a:p>
                  </a:txBody>
                  <a:tcPr marT="9144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Source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Start-Up </a:t>
                      </a:r>
                      <a:b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Firm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Existing </a:t>
                      </a:r>
                      <a:b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Firm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Short </a:t>
                      </a:r>
                      <a:b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Term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Intermediate Term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Long</a:t>
                      </a:r>
                      <a:b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Term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B="9144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Trade credit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Commercial banks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Sometimes, but only if strong capital or collateral exists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Frequently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Sometimes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Peer-to-peer (P2P)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Most frequent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Factors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Most frequent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Leasing companies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Most frequent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Occasionally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Mutual savings banks and savings-and-loan associations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Seldom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Real estate ventures only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Real estate ventures only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Insurance companies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Rarely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Yes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55981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3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 Financing</a:t>
            </a:r>
            <a:endParaRPr lang="en-US" dirty="0"/>
          </a:p>
        </p:txBody>
      </p:sp>
      <p:sp>
        <p:nvSpPr>
          <p:cNvPr id="1165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Money invested in the venture with no legal obligation for entrepreneurs to repay the principal amount or pay interest on it</a:t>
            </a:r>
          </a:p>
          <a:p>
            <a:r>
              <a:rPr lang="en-US" dirty="0" smtClean="0"/>
              <a:t>Requires sharing the ownership and profits with the funding source</a:t>
            </a:r>
          </a:p>
          <a:p>
            <a:r>
              <a:rPr lang="en-US" dirty="0" smtClean="0"/>
              <a:t>Much safer option than for new ventures than debt financing</a:t>
            </a:r>
          </a:p>
          <a:p>
            <a:r>
              <a:rPr lang="en-US" dirty="0" smtClean="0"/>
              <a:t>Owner must be willing to give up part of the ownership in return for funding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306BE6C4-C9F3-470E-85C9-12F9B59DF485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8065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Equity </a:t>
            </a:r>
            <a:r>
              <a:rPr lang="en-US" dirty="0" smtClean="0"/>
              <a:t>Financing (cont’d)</a:t>
            </a:r>
            <a:endParaRPr lang="en-US" dirty="0"/>
          </a:p>
        </p:txBody>
      </p:sp>
      <p:sp>
        <p:nvSpPr>
          <p:cNvPr id="1167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Funding sources: public offering and private placement</a:t>
            </a:r>
          </a:p>
          <a:p>
            <a:pPr>
              <a:spcBef>
                <a:spcPct val="40000"/>
              </a:spcBef>
            </a:pPr>
            <a:r>
              <a:rPr lang="en-US" dirty="0" smtClean="0"/>
              <a:t>Gives investors a share of the ownership:</a:t>
            </a:r>
          </a:p>
          <a:p>
            <a:pPr lvl="2">
              <a:spcBef>
                <a:spcPct val="40000"/>
              </a:spcBef>
            </a:pPr>
            <a:r>
              <a:rPr lang="en-US" b="1" dirty="0" smtClean="0"/>
              <a:t>Loan with warrants</a:t>
            </a:r>
            <a:r>
              <a:rPr lang="en-US" dirty="0" smtClean="0"/>
              <a:t> provide the investor with the right to buy stock at a fixed price at some future date.</a:t>
            </a:r>
          </a:p>
          <a:p>
            <a:pPr lvl="2">
              <a:spcBef>
                <a:spcPct val="40000"/>
              </a:spcBef>
            </a:pPr>
            <a:r>
              <a:rPr lang="en-US" b="1" dirty="0" smtClean="0"/>
              <a:t>Convertible debentures</a:t>
            </a:r>
            <a:r>
              <a:rPr lang="en-US" dirty="0" smtClean="0"/>
              <a:t> are unsecured loans that can be converted into stock.</a:t>
            </a:r>
          </a:p>
          <a:p>
            <a:pPr lvl="2">
              <a:spcBef>
                <a:spcPct val="40000"/>
              </a:spcBef>
            </a:pPr>
            <a:r>
              <a:rPr lang="en-US" b="1" dirty="0" smtClean="0"/>
              <a:t>Preferred stock</a:t>
            </a:r>
            <a:r>
              <a:rPr lang="en-US" dirty="0" smtClean="0"/>
              <a:t> is equity that gives investors a preferred place among the creditors in the event the venture is dissolved.</a:t>
            </a:r>
          </a:p>
          <a:p>
            <a:pPr lvl="2">
              <a:spcBef>
                <a:spcPct val="40000"/>
              </a:spcBef>
            </a:pPr>
            <a:r>
              <a:rPr lang="en-US" b="1" dirty="0" smtClean="0"/>
              <a:t>Common stock</a:t>
            </a:r>
            <a:r>
              <a:rPr lang="en-US" dirty="0" smtClean="0"/>
              <a:t> is the most basic form of ownership and is often are sold through public or private offerings.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D5CE338D-F6AA-49D0-88A5-2BF14341F72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888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Offering</a:t>
            </a:r>
            <a:endParaRPr lang="en-US" dirty="0"/>
          </a:p>
        </p:txBody>
      </p:sp>
      <p:sp>
        <p:nvSpPr>
          <p:cNvPr id="1167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Going public” refers to a corporation’s raising capital through the sale of </a:t>
            </a:r>
            <a:r>
              <a:rPr lang="en-US" dirty="0" smtClean="0"/>
              <a:t>its securities </a:t>
            </a:r>
            <a:r>
              <a:rPr lang="en-US" dirty="0"/>
              <a:t>on the stock markets.</a:t>
            </a:r>
          </a:p>
          <a:p>
            <a:r>
              <a:rPr lang="en-US" dirty="0"/>
              <a:t>Initial Public Offerings (IPOs): new issues of common </a:t>
            </a:r>
            <a:r>
              <a:rPr lang="en-US" dirty="0" smtClean="0"/>
              <a:t>stock</a:t>
            </a:r>
          </a:p>
          <a:p>
            <a:r>
              <a:rPr lang="en-US" dirty="0" smtClean="0"/>
              <a:t>Advantages </a:t>
            </a:r>
          </a:p>
          <a:p>
            <a:pPr lvl="1"/>
            <a:r>
              <a:rPr lang="en-US" dirty="0" smtClean="0"/>
              <a:t>Size of capital amount</a:t>
            </a:r>
          </a:p>
          <a:p>
            <a:pPr lvl="1"/>
            <a:r>
              <a:rPr lang="en-US" dirty="0" smtClean="0"/>
              <a:t>Liquidity</a:t>
            </a:r>
          </a:p>
          <a:p>
            <a:pPr lvl="1"/>
            <a:r>
              <a:rPr lang="en-US" dirty="0" smtClean="0"/>
              <a:t>Value</a:t>
            </a:r>
          </a:p>
          <a:p>
            <a:pPr lvl="1"/>
            <a:r>
              <a:rPr lang="en-US" dirty="0" smtClean="0"/>
              <a:t>Image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D5CE338D-F6AA-49D0-88A5-2BF14341F72C}" type="slidenum">
              <a:rPr lang="en-US"/>
              <a:pPr/>
              <a:t>13</a:t>
            </a:fld>
            <a:endParaRPr lang="en-US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48200" y="3505200"/>
            <a:ext cx="4038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Disadvantages</a:t>
            </a:r>
          </a:p>
          <a:p>
            <a:pPr marL="688975" marR="0" lvl="1" indent="-2873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" charset="0"/>
              </a:rPr>
              <a:t>Costs</a:t>
            </a:r>
          </a:p>
          <a:p>
            <a:pPr marL="688975" marR="0" lvl="1" indent="-2873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" charset="0"/>
              </a:rPr>
              <a:t>Disclosure</a:t>
            </a:r>
          </a:p>
          <a:p>
            <a:pPr marL="688975" marR="0" lvl="1" indent="-2873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" charset="0"/>
              </a:rPr>
              <a:t>Requirements</a:t>
            </a:r>
          </a:p>
          <a:p>
            <a:pPr marL="688975" marR="0" lvl="1" indent="-2873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" charset="0"/>
              </a:rPr>
              <a:t>Shareholder pressure</a:t>
            </a:r>
          </a:p>
        </p:txBody>
      </p:sp>
    </p:spTree>
    <p:extLst>
      <p:ext uri="{BB962C8B-B14F-4D97-AF65-F5344CB8AC3E}">
        <p14:creationId xmlns:p14="http://schemas.microsoft.com/office/powerpoint/2010/main" val="22496888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4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Private Placements</a:t>
            </a:r>
          </a:p>
        </p:txBody>
      </p:sp>
      <p:sp>
        <p:nvSpPr>
          <p:cNvPr id="1171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Regulation D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Securities and Exchange Commission (SEC) regulations for reports and statements required when selling stock to private parties</a:t>
            </a:r>
            <a:r>
              <a:rPr lang="en-US" dirty="0">
                <a:cs typeface="Arial" pitchFamily="34" charset="0"/>
              </a:rPr>
              <a:t>—</a:t>
            </a:r>
            <a:r>
              <a:rPr lang="en-US" dirty="0"/>
              <a:t>friends, employees, customers, relatives, and </a:t>
            </a:r>
            <a:r>
              <a:rPr lang="en-US" dirty="0" smtClean="0"/>
              <a:t>professionals</a:t>
            </a:r>
            <a:endParaRPr lang="en-US" dirty="0"/>
          </a:p>
          <a:p>
            <a:pPr lvl="1">
              <a:spcBef>
                <a:spcPct val="30000"/>
              </a:spcBef>
            </a:pPr>
            <a:r>
              <a:rPr lang="en-US" dirty="0"/>
              <a:t>Defines four separate exemptions, which are based on the amount of money being raised:</a:t>
            </a:r>
            <a:endParaRPr lang="en-US" dirty="0" smtClean="0"/>
          </a:p>
          <a:p>
            <a:pPr lvl="2">
              <a:spcBef>
                <a:spcPct val="30000"/>
              </a:spcBef>
            </a:pPr>
            <a:r>
              <a:rPr lang="en-US" dirty="0" smtClean="0"/>
              <a:t>Rule </a:t>
            </a:r>
            <a:r>
              <a:rPr lang="en-US" dirty="0"/>
              <a:t>504: placements up to $</a:t>
            </a:r>
            <a:r>
              <a:rPr lang="en-US" dirty="0" smtClean="0"/>
              <a:t>1 million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Rule 505: placements of up to $5 million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Rule 506: placements in excess of $5 million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3BCA8ACD-75DB-46B9-AABE-9ECFAEBAA100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8685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50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Private Placements (cont’d)</a:t>
            </a:r>
          </a:p>
        </p:txBody>
      </p:sp>
      <p:sp>
        <p:nvSpPr>
          <p:cNvPr id="1173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Accredited Purchaser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Regulation D uses the term “accredited purchaser.”  Included in this category are the following:</a:t>
            </a:r>
          </a:p>
          <a:p>
            <a:pPr lvl="2">
              <a:spcBef>
                <a:spcPct val="50000"/>
              </a:spcBef>
            </a:pPr>
            <a:r>
              <a:rPr lang="en-US" dirty="0"/>
              <a:t>Institutional investors such as banks, insurance companies, venture capital </a:t>
            </a:r>
            <a:r>
              <a:rPr lang="en-US" dirty="0" smtClean="0"/>
              <a:t>firms</a:t>
            </a:r>
            <a:endParaRPr lang="en-US" dirty="0"/>
          </a:p>
          <a:p>
            <a:pPr lvl="2">
              <a:spcBef>
                <a:spcPct val="50000"/>
              </a:spcBef>
            </a:pPr>
            <a:r>
              <a:rPr lang="en-US" dirty="0"/>
              <a:t>Any person who buys at least $150,000 of the offered security and whose net worth, including that of his or her spouse, is at least 5 times the purchase </a:t>
            </a:r>
            <a:r>
              <a:rPr lang="en-US" dirty="0" smtClean="0"/>
              <a:t>price</a:t>
            </a:r>
            <a:endParaRPr lang="en-US" dirty="0"/>
          </a:p>
          <a:p>
            <a:pPr lvl="2">
              <a:spcBef>
                <a:spcPct val="50000"/>
              </a:spcBef>
            </a:pPr>
            <a:r>
              <a:rPr lang="en-US" dirty="0"/>
              <a:t>Any person who, together with his or her spouse, has a net worth in excess of $1 million at the time of </a:t>
            </a:r>
            <a:r>
              <a:rPr lang="en-US" dirty="0" smtClean="0"/>
              <a:t>purchase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60BF5096-DC5F-4F5B-9954-8577C8113104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077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5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“Sophisticated” Investors</a:t>
            </a:r>
            <a:endParaRPr lang="en-US" dirty="0"/>
          </a:p>
        </p:txBody>
      </p:sp>
      <p:sp>
        <p:nvSpPr>
          <p:cNvPr id="1175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Wealthy </a:t>
            </a:r>
            <a:r>
              <a:rPr lang="en-US" dirty="0"/>
              <a:t>individuals who invest regularly in new and early- and late-stage </a:t>
            </a:r>
            <a:r>
              <a:rPr lang="en-US" dirty="0" smtClean="0"/>
              <a:t>ventures</a:t>
            </a:r>
          </a:p>
          <a:p>
            <a:r>
              <a:rPr lang="en-US" dirty="0" smtClean="0"/>
              <a:t>Knowledgeable </a:t>
            </a:r>
            <a:r>
              <a:rPr lang="en-US" dirty="0"/>
              <a:t>about the technical and commercial opportunities and risks of the business in which they </a:t>
            </a:r>
            <a:r>
              <a:rPr lang="en-US" dirty="0" smtClean="0"/>
              <a:t>invest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B14BC1B2-FC50-4AFC-A1F3-2A96CD37E741}" type="slidenum">
              <a:rPr lang="en-US"/>
              <a:pPr/>
              <a:t>16</a:t>
            </a:fld>
            <a:endParaRPr lang="en-US"/>
          </a:p>
        </p:txBody>
      </p:sp>
      <p:pic>
        <p:nvPicPr>
          <p:cNvPr id="1175556" name="Picture 4" descr="PE0243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00463"/>
            <a:ext cx="2528888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13858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Seeks funding for a venture by raising monetary contributions from a large number of people, usually by the Internet</a:t>
            </a:r>
          </a:p>
          <a:p>
            <a:r>
              <a:rPr lang="en-US" dirty="0" smtClean="0"/>
              <a:t>Three principal parts:</a:t>
            </a:r>
          </a:p>
          <a:p>
            <a:pPr lvl="1"/>
            <a:r>
              <a:rPr lang="en-US" dirty="0" smtClean="0"/>
              <a:t>The entrepreneur who proposes the idea and/or venture to be funded</a:t>
            </a:r>
          </a:p>
          <a:p>
            <a:pPr lvl="1"/>
            <a:r>
              <a:rPr lang="en-US" dirty="0" smtClean="0"/>
              <a:t>The individual or groups who support the idea</a:t>
            </a:r>
          </a:p>
          <a:p>
            <a:pPr lvl="1"/>
            <a:r>
              <a:rPr lang="en-US" dirty="0" smtClean="0"/>
              <a:t>A moderating organization (the “platform”) that brings the parties together to launch the idea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Crowdfunding</a:t>
            </a:r>
            <a:r>
              <a:rPr lang="en-US" dirty="0" smtClean="0"/>
              <a:t>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distinct forms:</a:t>
            </a:r>
          </a:p>
          <a:p>
            <a:pPr lvl="1"/>
            <a:r>
              <a:rPr lang="en-US" dirty="0" smtClean="0"/>
              <a:t>Rewards crowdfunding—The entrepreneur seeks a target amount of funding to launch a business concept without incurring debt or sacrificing equity and in return for the donation, the entrepreneur  provides some type of gift or incentive.</a:t>
            </a:r>
          </a:p>
          <a:p>
            <a:pPr lvl="1"/>
            <a:r>
              <a:rPr lang="en-US" dirty="0" smtClean="0"/>
              <a:t>Equity crowdfunding—The entrepreneur shares equity in the venture, usually in its early stages, in exchange for the money pledged. 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Crowdfunding</a:t>
            </a:r>
            <a:r>
              <a:rPr lang="en-US" dirty="0" smtClean="0"/>
              <a:t>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Potential concerns:</a:t>
            </a:r>
          </a:p>
          <a:p>
            <a:pPr lvl="1"/>
            <a:r>
              <a:rPr lang="en-US" dirty="0" smtClean="0"/>
              <a:t>Reputation</a:t>
            </a:r>
          </a:p>
          <a:p>
            <a:pPr lvl="1"/>
            <a:r>
              <a:rPr lang="en-US" dirty="0" smtClean="0"/>
              <a:t>Intellectual Property (IP) protection</a:t>
            </a:r>
          </a:p>
          <a:p>
            <a:pPr lvl="1"/>
            <a:r>
              <a:rPr lang="en-US" dirty="0" smtClean="0"/>
              <a:t>Donor dilution</a:t>
            </a:r>
          </a:p>
          <a:p>
            <a:pPr lvl="1"/>
            <a:r>
              <a:rPr lang="en-US" dirty="0" smtClean="0"/>
              <a:t>Public fear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8–</a:t>
            </a:r>
            <a:fld id="{AE945A50-32C3-44CE-B2BF-B744636AE0E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143000"/>
            <a:ext cx="78486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differentiate between debt and equity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as methods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of financing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commercial loans and social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lending as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sources of capital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review initial public offerings (IPOs) as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 source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of capital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discuss private placements as an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opportunity for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equity capital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study the market for venture capital and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review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venture capitalists’ evaluation criteria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for new ventures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80481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Venture Capital Market</a:t>
            </a:r>
          </a:p>
        </p:txBody>
      </p:sp>
      <p:sp>
        <p:nvSpPr>
          <p:cNvPr id="1177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077200" cy="5181600"/>
          </a:xfrm>
        </p:spPr>
        <p:txBody>
          <a:bodyPr/>
          <a:lstStyle/>
          <a:p>
            <a:r>
              <a:rPr lang="en-US" dirty="0"/>
              <a:t>Venture Capitalists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Valuable </a:t>
            </a:r>
            <a:r>
              <a:rPr lang="en-US" dirty="0"/>
              <a:t>and powerful </a:t>
            </a:r>
            <a:r>
              <a:rPr lang="en-US" dirty="0" smtClean="0"/>
              <a:t>sources </a:t>
            </a:r>
            <a:r>
              <a:rPr lang="en-US" dirty="0"/>
              <a:t>of equity funding for new ventures 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Provide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Capital for start-ups and expansion</a:t>
            </a:r>
          </a:p>
          <a:p>
            <a:pPr lvl="2"/>
            <a:r>
              <a:rPr lang="en-US" dirty="0"/>
              <a:t>Market research and strategy</a:t>
            </a:r>
          </a:p>
          <a:p>
            <a:pPr lvl="2"/>
            <a:r>
              <a:rPr lang="en-US" dirty="0"/>
              <a:t>Management-consulting, audits and evaluation</a:t>
            </a:r>
          </a:p>
          <a:p>
            <a:pPr lvl="2"/>
            <a:r>
              <a:rPr lang="en-US" dirty="0"/>
              <a:t>Contacts</a:t>
            </a:r>
            <a:r>
              <a:rPr lang="en-US" dirty="0">
                <a:cs typeface="Arial" pitchFamily="34" charset="0"/>
              </a:rPr>
              <a:t>—</a:t>
            </a:r>
            <a:r>
              <a:rPr lang="en-US" dirty="0"/>
              <a:t>customers, suppliers, and businesspeople</a:t>
            </a:r>
          </a:p>
          <a:p>
            <a:pPr lvl="2"/>
            <a:r>
              <a:rPr lang="en-US" dirty="0"/>
              <a:t>Assistance in negotiating technical agreements</a:t>
            </a:r>
          </a:p>
          <a:p>
            <a:pPr lvl="2"/>
            <a:r>
              <a:rPr lang="en-US" dirty="0"/>
              <a:t>Help in establishing management and accounting controls</a:t>
            </a:r>
          </a:p>
          <a:p>
            <a:pPr lvl="2"/>
            <a:r>
              <a:rPr lang="en-US" dirty="0"/>
              <a:t>Help in employee recruitment and employee agreements</a:t>
            </a:r>
          </a:p>
          <a:p>
            <a:pPr lvl="2"/>
            <a:r>
              <a:rPr lang="en-US" dirty="0"/>
              <a:t>Help in risk management and with insurance programs</a:t>
            </a:r>
          </a:p>
          <a:p>
            <a:pPr lvl="2"/>
            <a:r>
              <a:rPr lang="en-US" dirty="0"/>
              <a:t>Counseling and guidance in complying with government regulations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D0DEEBD-D8C5-47A2-9423-672B21C5DC75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562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4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Investment Agreement Provisions</a:t>
            </a:r>
          </a:p>
        </p:txBody>
      </p:sp>
      <p:sp>
        <p:nvSpPr>
          <p:cNvPr id="1212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Choice of securities</a:t>
            </a:r>
          </a:p>
          <a:p>
            <a:pPr lvl="1"/>
            <a:r>
              <a:rPr lang="en-US" dirty="0"/>
              <a:t>Preferred stock, common stock, convertible debt, and so forth</a:t>
            </a:r>
          </a:p>
          <a:p>
            <a:r>
              <a:rPr lang="en-US" dirty="0"/>
              <a:t>Control issues</a:t>
            </a:r>
          </a:p>
          <a:p>
            <a:pPr lvl="1"/>
            <a:r>
              <a:rPr lang="en-US" dirty="0"/>
              <a:t>Who maintains voting power</a:t>
            </a:r>
          </a:p>
          <a:p>
            <a:r>
              <a:rPr lang="en-US" dirty="0"/>
              <a:t>Evaluation issues and financial covenants</a:t>
            </a:r>
          </a:p>
          <a:p>
            <a:pPr lvl="1"/>
            <a:r>
              <a:rPr lang="en-US" dirty="0"/>
              <a:t>Ability to proceed with mergers and acquisitions</a:t>
            </a:r>
          </a:p>
          <a:p>
            <a:r>
              <a:rPr lang="en-US" dirty="0"/>
              <a:t>Remedies for breach of contract</a:t>
            </a:r>
          </a:p>
          <a:p>
            <a:pPr lvl="1"/>
            <a:r>
              <a:rPr lang="en-US" dirty="0"/>
              <a:t>Rescission of the contract or monetary damages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110E479-2765-4930-AC25-5B4405FB714B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940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7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Dispelling Venture Capital Myths</a:t>
            </a:r>
          </a:p>
        </p:txBody>
      </p:sp>
      <p:sp>
        <p:nvSpPr>
          <p:cNvPr id="1183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382000" cy="5181600"/>
          </a:xfrm>
        </p:spPr>
        <p:txBody>
          <a:bodyPr/>
          <a:lstStyle/>
          <a:p>
            <a:pPr>
              <a:spcBef>
                <a:spcPct val="45000"/>
              </a:spcBef>
              <a:tabLst>
                <a:tab pos="1371600" algn="l"/>
              </a:tabLst>
            </a:pPr>
            <a:r>
              <a:rPr lang="en-US" sz="2400" dirty="0"/>
              <a:t>Myth 1:	Venture capital firms want to own control of your</a:t>
            </a:r>
            <a:br>
              <a:rPr lang="en-US" sz="2400" dirty="0"/>
            </a:br>
            <a:r>
              <a:rPr lang="en-US" sz="2400" dirty="0"/>
              <a:t>	company and tell you how to run the business.</a:t>
            </a:r>
          </a:p>
          <a:p>
            <a:pPr>
              <a:spcBef>
                <a:spcPct val="45000"/>
              </a:spcBef>
              <a:tabLst>
                <a:tab pos="1371600" algn="l"/>
              </a:tabLst>
            </a:pPr>
            <a:r>
              <a:rPr lang="en-US" sz="2400" dirty="0"/>
              <a:t>Myth 2:	Venture capitalists are satisfied with a </a:t>
            </a:r>
            <a:br>
              <a:rPr lang="en-US" sz="2400" dirty="0"/>
            </a:br>
            <a:r>
              <a:rPr lang="en-US" sz="2400" dirty="0"/>
              <a:t>	reasonable return on investment.</a:t>
            </a:r>
          </a:p>
          <a:p>
            <a:pPr>
              <a:spcBef>
                <a:spcPct val="45000"/>
              </a:spcBef>
              <a:tabLst>
                <a:tab pos="1371600" algn="l"/>
              </a:tabLst>
            </a:pPr>
            <a:r>
              <a:rPr lang="en-US" sz="2400" dirty="0"/>
              <a:t>Myth 3:	Venture capitalists are quick to invest.</a:t>
            </a:r>
          </a:p>
          <a:p>
            <a:pPr>
              <a:spcBef>
                <a:spcPct val="45000"/>
              </a:spcBef>
              <a:tabLst>
                <a:tab pos="1371600" algn="l"/>
              </a:tabLst>
            </a:pPr>
            <a:r>
              <a:rPr lang="en-US" sz="2400" dirty="0"/>
              <a:t>Myth 4:	Venture capitalists are interested in backing new</a:t>
            </a:r>
            <a:br>
              <a:rPr lang="en-US" sz="2400" dirty="0"/>
            </a:br>
            <a:r>
              <a:rPr lang="en-US" sz="2400" dirty="0"/>
              <a:t>	ideas or high-technology inventions</a:t>
            </a:r>
            <a:r>
              <a:rPr lang="en-US" sz="2400" dirty="0">
                <a:cs typeface="Arial" pitchFamily="34" charset="0"/>
              </a:rPr>
              <a:t>—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management is a secondary consideration.</a:t>
            </a:r>
          </a:p>
          <a:p>
            <a:pPr>
              <a:spcBef>
                <a:spcPct val="45000"/>
              </a:spcBef>
              <a:tabLst>
                <a:tab pos="1371600" algn="l"/>
              </a:tabLst>
            </a:pPr>
            <a:r>
              <a:rPr lang="en-US" sz="2400" dirty="0"/>
              <a:t>Myth 5:	Venture capitalists need only basic summary</a:t>
            </a:r>
            <a:br>
              <a:rPr lang="en-US" sz="2400" dirty="0"/>
            </a:br>
            <a:r>
              <a:rPr lang="en-US" sz="2400" dirty="0"/>
              <a:t>	information before they make an investment.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C8C05E98-BBC3-4EA5-BCC9-78A33DB09AC7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771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782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8.2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600" dirty="0">
                <a:solidFill>
                  <a:srgbClr val="0099CC"/>
                </a:solidFill>
                <a:effectLst/>
                <a:cs typeface="Tahoma" pitchFamily="34" charset="0"/>
              </a:rPr>
              <a:t>Venture Capitalist System of Evaluating Product/Service and Management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 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54E7E97D-82B6-478C-823E-B10D1F5C095B}" type="slidenum">
              <a:rPr lang="en-US"/>
              <a:pPr/>
              <a:t>23</a:t>
            </a:fld>
            <a:endParaRPr lang="en-US"/>
          </a:p>
        </p:txBody>
      </p:sp>
      <p:sp>
        <p:nvSpPr>
          <p:cNvPr id="1213444" name="Rectangle 4"/>
          <p:cNvSpPr>
            <a:spLocks noChangeArrowheads="1"/>
          </p:cNvSpPr>
          <p:nvPr/>
        </p:nvSpPr>
        <p:spPr bwMode="auto">
          <a:xfrm>
            <a:off x="347663" y="6096000"/>
            <a:ext cx="7881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 </a:t>
            </a:r>
            <a:r>
              <a:rPr lang="en-US" sz="800" dirty="0">
                <a:solidFill>
                  <a:srgbClr val="0099CC"/>
                </a:solidFill>
              </a:rPr>
              <a:t>Stanley Rich and David </a:t>
            </a:r>
            <a:r>
              <a:rPr lang="en-US" sz="800" dirty="0" err="1">
                <a:solidFill>
                  <a:srgbClr val="0099CC"/>
                </a:solidFill>
              </a:rPr>
              <a:t>Gumpert</a:t>
            </a:r>
            <a:r>
              <a:rPr lang="en-US" sz="800" dirty="0">
                <a:solidFill>
                  <a:srgbClr val="0099CC"/>
                </a:solidFill>
              </a:rPr>
              <a:t>, </a:t>
            </a:r>
            <a:r>
              <a:rPr lang="en-US" sz="800" i="1" dirty="0">
                <a:solidFill>
                  <a:srgbClr val="0099CC"/>
                </a:solidFill>
              </a:rPr>
              <a:t>Business Plans That Win $$$ </a:t>
            </a:r>
            <a:r>
              <a:rPr lang="en-US" sz="800" dirty="0">
                <a:solidFill>
                  <a:srgbClr val="0099CC"/>
                </a:solidFill>
              </a:rPr>
              <a:t>(New York: Harper &amp; Row, 1985), 169. Reprinted by permission of Sterling Lord </a:t>
            </a:r>
            <a:r>
              <a:rPr lang="en-US" sz="800" dirty="0" err="1">
                <a:solidFill>
                  <a:srgbClr val="0099CC"/>
                </a:solidFill>
              </a:rPr>
              <a:t>Literistic</a:t>
            </a:r>
            <a:r>
              <a:rPr lang="en-US" sz="800" dirty="0">
                <a:solidFill>
                  <a:srgbClr val="0099CC"/>
                </a:solidFill>
              </a:rPr>
              <a:t>, Inc. </a:t>
            </a:r>
            <a:r>
              <a:rPr lang="en-US" sz="800" dirty="0" smtClean="0">
                <a:solidFill>
                  <a:srgbClr val="0099CC"/>
                </a:solidFill>
              </a:rPr>
              <a:t>Copyright </a:t>
            </a:r>
            <a:r>
              <a:rPr lang="en-US" sz="800" dirty="0">
                <a:solidFill>
                  <a:srgbClr val="0099CC"/>
                </a:solidFill>
              </a:rPr>
              <a:t>by</a:t>
            </a:r>
            <a:r>
              <a:rPr lang="en-US" sz="800" dirty="0" smtClean="0">
                <a:solidFill>
                  <a:srgbClr val="0099CC"/>
                </a:solidFill>
              </a:rPr>
              <a:t> David </a:t>
            </a:r>
            <a:r>
              <a:rPr lang="en-US" sz="800" dirty="0" err="1">
                <a:solidFill>
                  <a:srgbClr val="0099CC"/>
                </a:solidFill>
              </a:rPr>
              <a:t>Gumpert</a:t>
            </a:r>
            <a:r>
              <a:rPr lang="en-US" sz="800" dirty="0">
                <a:solidFill>
                  <a:srgbClr val="0099CC"/>
                </a:solidFill>
              </a:rPr>
              <a:t>.</a:t>
            </a:r>
          </a:p>
        </p:txBody>
      </p:sp>
      <p:graphicFrame>
        <p:nvGraphicFramePr>
          <p:cNvPr id="1213743" name="Group 303"/>
          <p:cNvGraphicFramePr>
            <a:graphicFrameLocks noGrp="1"/>
          </p:cNvGraphicFramePr>
          <p:nvPr/>
        </p:nvGraphicFramePr>
        <p:xfrm>
          <a:off x="1352550" y="1193800"/>
          <a:ext cx="7391400" cy="4358640"/>
        </p:xfrm>
        <a:graphic>
          <a:graphicData uri="http://schemas.openxmlformats.org/drawingml/2006/table">
            <a:tbl>
              <a:tblPr/>
              <a:tblGrid>
                <a:gridCol w="2133600"/>
                <a:gridCol w="1314450"/>
                <a:gridCol w="1314450"/>
                <a:gridCol w="1314450"/>
                <a:gridCol w="131445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Fully developed product/service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Established market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Satisfied users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4/1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4/2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4/3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4/4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Fully developed product/service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Few users as of yet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Market assumed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3/1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3/2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3/3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3/4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Operable pilot or prototype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Not yet developed for production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Market assumed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Product/service idea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Not yet operable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Market assumed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Individual founder/</a:t>
                      </a:r>
                      <a:b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entrepreneur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Two founders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Other personnel not yet identified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Partial management team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—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members identified to join company when funding received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Level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Fully staffed, experienced management team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13671" name="Group 231"/>
          <p:cNvGrpSpPr>
            <a:grpSpLocks/>
          </p:cNvGrpSpPr>
          <p:nvPr/>
        </p:nvGrpSpPr>
        <p:grpSpPr bwMode="auto">
          <a:xfrm>
            <a:off x="609600" y="1295400"/>
            <a:ext cx="762000" cy="3962400"/>
            <a:chOff x="336" y="816"/>
            <a:chExt cx="480" cy="2496"/>
          </a:xfrm>
        </p:grpSpPr>
        <p:sp>
          <p:nvSpPr>
            <p:cNvPr id="1213661" name="Line 221"/>
            <p:cNvSpPr>
              <a:spLocks noChangeShapeType="1"/>
            </p:cNvSpPr>
            <p:nvPr/>
          </p:nvSpPr>
          <p:spPr bwMode="auto">
            <a:xfrm>
              <a:off x="576" y="816"/>
              <a:ext cx="0" cy="2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3660" name="Text Box 220"/>
            <p:cNvSpPr txBox="1">
              <a:spLocks noChangeArrowheads="1"/>
            </p:cNvSpPr>
            <p:nvPr/>
          </p:nvSpPr>
          <p:spPr bwMode="auto">
            <a:xfrm>
              <a:off x="336" y="1910"/>
              <a:ext cx="480" cy="1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 b="1"/>
                <a:t>Riskiest</a:t>
              </a:r>
            </a:p>
          </p:txBody>
        </p:sp>
      </p:grpSp>
      <p:grpSp>
        <p:nvGrpSpPr>
          <p:cNvPr id="1213670" name="Group 230"/>
          <p:cNvGrpSpPr>
            <a:grpSpLocks/>
          </p:cNvGrpSpPr>
          <p:nvPr/>
        </p:nvGrpSpPr>
        <p:grpSpPr bwMode="auto">
          <a:xfrm>
            <a:off x="1752600" y="5622925"/>
            <a:ext cx="6629400" cy="244475"/>
            <a:chOff x="1104" y="3504"/>
            <a:chExt cx="4176" cy="154"/>
          </a:xfrm>
        </p:grpSpPr>
        <p:sp>
          <p:nvSpPr>
            <p:cNvPr id="1213662" name="Line 222"/>
            <p:cNvSpPr>
              <a:spLocks noChangeShapeType="1"/>
            </p:cNvSpPr>
            <p:nvPr/>
          </p:nvSpPr>
          <p:spPr bwMode="auto">
            <a:xfrm rot="5400000">
              <a:off x="3192" y="1494"/>
              <a:ext cx="0" cy="4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3663" name="Text Box 223"/>
            <p:cNvSpPr txBox="1">
              <a:spLocks noChangeArrowheads="1"/>
            </p:cNvSpPr>
            <p:nvPr/>
          </p:nvSpPr>
          <p:spPr bwMode="auto">
            <a:xfrm>
              <a:off x="3024" y="3504"/>
              <a:ext cx="480" cy="1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 b="1"/>
                <a:t>Riskiest</a:t>
              </a:r>
            </a:p>
          </p:txBody>
        </p:sp>
      </p:grpSp>
      <p:sp>
        <p:nvSpPr>
          <p:cNvPr id="1213664" name="Text Box 224"/>
          <p:cNvSpPr txBox="1">
            <a:spLocks noChangeArrowheads="1"/>
          </p:cNvSpPr>
          <p:nvPr/>
        </p:nvSpPr>
        <p:spPr bwMode="auto">
          <a:xfrm>
            <a:off x="4038600" y="5791200"/>
            <a:ext cx="2286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Status of Management</a:t>
            </a:r>
          </a:p>
        </p:txBody>
      </p:sp>
      <p:sp>
        <p:nvSpPr>
          <p:cNvPr id="1213656" name="Text Box 216"/>
          <p:cNvSpPr txBox="1">
            <a:spLocks noChangeArrowheads="1"/>
          </p:cNvSpPr>
          <p:nvPr/>
        </p:nvSpPr>
        <p:spPr bwMode="auto">
          <a:xfrm rot="-5400000">
            <a:off x="-872331" y="3005931"/>
            <a:ext cx="2895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Status of Product/Service</a:t>
            </a:r>
          </a:p>
        </p:txBody>
      </p:sp>
    </p:spTree>
    <p:extLst>
      <p:ext uri="{BB962C8B-B14F-4D97-AF65-F5344CB8AC3E}">
        <p14:creationId xmlns:p14="http://schemas.microsoft.com/office/powerpoint/2010/main" val="15059655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93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12738"/>
            <a:ext cx="9124950" cy="1135062"/>
          </a:xfrm>
        </p:spPr>
        <p:txBody>
          <a:bodyPr/>
          <a:lstStyle/>
          <a:p>
            <a:r>
              <a:rPr lang="en-US" dirty="0"/>
              <a:t>Criteria for Evaluating </a:t>
            </a:r>
            <a:br>
              <a:rPr lang="en-US" dirty="0"/>
            </a:br>
            <a:r>
              <a:rPr lang="en-US" dirty="0"/>
              <a:t>New-Venture Proposals</a:t>
            </a:r>
          </a:p>
        </p:txBody>
      </p:sp>
      <p:sp>
        <p:nvSpPr>
          <p:cNvPr id="1191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 smtClean="0"/>
              <a:t>Critical factors that are used in the evaluation of new ventures: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Timing of entry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Key success factor stability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Educational capability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Lead time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Competitive rivalry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Entry wedge imitation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Scope</a:t>
            </a:r>
          </a:p>
          <a:p>
            <a:pPr marL="858837" lvl="1" indent="-274320">
              <a:spcBef>
                <a:spcPts val="652"/>
              </a:spcBef>
            </a:pPr>
            <a:r>
              <a:rPr lang="en-US" dirty="0" smtClean="0"/>
              <a:t>Industry-related competence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7E8FA954-6789-4C3A-8B9C-66A5296732B4}" type="slidenum">
              <a:rPr lang="en-US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812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93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72411"/>
            <a:ext cx="9124950" cy="1215717"/>
          </a:xfrm>
        </p:spPr>
        <p:txBody>
          <a:bodyPr/>
          <a:lstStyle/>
          <a:p>
            <a:r>
              <a:rPr lang="en-US" dirty="0"/>
              <a:t>Criteria for Evaluating </a:t>
            </a:r>
            <a:br>
              <a:rPr lang="en-US" dirty="0"/>
            </a:br>
            <a:r>
              <a:rPr lang="en-US" dirty="0"/>
              <a:t>New-Venture </a:t>
            </a:r>
            <a:r>
              <a:rPr lang="en-US" dirty="0" smtClean="0"/>
              <a:t>Proposals (cont’d)</a:t>
            </a:r>
            <a:endParaRPr lang="en-US" dirty="0"/>
          </a:p>
        </p:txBody>
      </p:sp>
      <p:sp>
        <p:nvSpPr>
          <p:cNvPr id="1191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Major </a:t>
            </a:r>
            <a:r>
              <a:rPr lang="en-US" dirty="0" smtClean="0"/>
              <a:t>categories </a:t>
            </a:r>
            <a:r>
              <a:rPr lang="en-US" dirty="0"/>
              <a:t>of </a:t>
            </a:r>
            <a:r>
              <a:rPr lang="en-US" dirty="0" smtClean="0"/>
              <a:t>venture capitalist screening criteria</a:t>
            </a:r>
            <a:r>
              <a:rPr lang="en-US" dirty="0"/>
              <a:t>: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Entrepreneur’s personality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Entrepreneur’s experience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Product or service characteristics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Market characteristics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Financial considerations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Nature of the venture team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7E8FA954-6789-4C3A-8B9C-66A5296732B4}" type="slidenum">
              <a:rPr lang="en-US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812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8.2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Returns on Investment Typically Sought by Venture Capitalists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D0709034-E0D8-4B62-9DB8-031A469AF09C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276655" name="Group 1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312086"/>
              </p:ext>
            </p:extLst>
          </p:nvPr>
        </p:nvGraphicFramePr>
        <p:xfrm>
          <a:off x="533400" y="1320800"/>
          <a:ext cx="8077200" cy="3779520"/>
        </p:xfrm>
        <a:graphic>
          <a:graphicData uri="http://schemas.openxmlformats.org/drawingml/2006/table">
            <a:tbl>
              <a:tblPr/>
              <a:tblGrid>
                <a:gridCol w="2692400"/>
                <a:gridCol w="2692400"/>
                <a:gridCol w="26924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Stage Of </a:t>
                      </a:r>
                      <a:b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Business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Expected Annual Return on Investment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Expected Increase </a:t>
                      </a:r>
                      <a:b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on Initial Investment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Start-up business</a:t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(idea stage)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60% +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10–15 × investment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First-stage financing</a:t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(new business)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40%–60%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6–12 × investment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Second-stage financing (development stage)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30%–50%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4–8   × investment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Third-stage financing (expansion stage)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25%–40%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3–6   × investment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Turnaround situation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50% +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8–15 × investment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598" name="Rectangle 118"/>
          <p:cNvSpPr>
            <a:spLocks noChangeArrowheads="1"/>
          </p:cNvSpPr>
          <p:nvPr/>
        </p:nvSpPr>
        <p:spPr bwMode="auto">
          <a:xfrm>
            <a:off x="358774" y="6101347"/>
            <a:ext cx="848042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 </a:t>
            </a:r>
            <a:r>
              <a:rPr lang="en-US" sz="800" dirty="0" smtClean="0">
                <a:solidFill>
                  <a:srgbClr val="0099CC"/>
                </a:solidFill>
              </a:rPr>
              <a:t>Adapted from W. Keith </a:t>
            </a:r>
            <a:r>
              <a:rPr lang="en-US" sz="800" dirty="0" err="1" smtClean="0">
                <a:solidFill>
                  <a:srgbClr val="0099CC"/>
                </a:solidFill>
              </a:rPr>
              <a:t>Schilit</a:t>
            </a:r>
            <a:r>
              <a:rPr lang="en-US" sz="800" dirty="0" smtClean="0">
                <a:solidFill>
                  <a:srgbClr val="0099CC"/>
                </a:solidFill>
              </a:rPr>
              <a:t>, “How to Obtain Venture Capital,” </a:t>
            </a:r>
            <a:r>
              <a:rPr lang="en-US" sz="800" i="1" dirty="0" smtClean="0">
                <a:solidFill>
                  <a:srgbClr val="0099CC"/>
                </a:solidFill>
              </a:rPr>
              <a:t>Business Horizons </a:t>
            </a:r>
            <a:r>
              <a:rPr lang="en-US" sz="800" dirty="0" smtClean="0">
                <a:solidFill>
                  <a:srgbClr val="0099CC"/>
                </a:solidFill>
              </a:rPr>
              <a:t>(May/June 1987): 78. Copyright © 1987 by the Foundation for the School of Business at Indiana University. Reprinted by permission; and interviews with Silicon Valley Venture Capitalists by the author in March 2012.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754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8.3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Factors in Venture Capitalists’ Evaluation Process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52D27E9-269D-4CAC-8479-45DC9F0212F3}" type="slidenum">
              <a:rPr lang="en-US"/>
              <a:pPr/>
              <a:t>27</a:t>
            </a:fld>
            <a:endParaRPr lang="en-US"/>
          </a:p>
        </p:txBody>
      </p:sp>
      <p:graphicFrame>
        <p:nvGraphicFramePr>
          <p:cNvPr id="279090" name="Group 5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374362"/>
              </p:ext>
            </p:extLst>
          </p:nvPr>
        </p:nvGraphicFramePr>
        <p:xfrm>
          <a:off x="382588" y="1273175"/>
          <a:ext cx="8382000" cy="4312920"/>
        </p:xfrm>
        <a:graphic>
          <a:graphicData uri="http://schemas.openxmlformats.org/drawingml/2006/table">
            <a:tbl>
              <a:tblPr/>
              <a:tblGrid>
                <a:gridCol w="1706562"/>
                <a:gridCol w="889000"/>
                <a:gridCol w="5786438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Attribute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Level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Definition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Timing of entry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Pioneer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Enters a new industry first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Late follower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Enters an industry late in the industry’s stage of development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Key success factor stability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Requirements necessary for success will not change radically during industry development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Requirements necessary for success will change radically during industry development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Educational capability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Considerable resources and skills available to overcome market ignorance through education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Few resources or skills available to overcome market ignorance through education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Lead time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Long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 extended period of monopoly for the first entrant prior to competitors entering the industry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Short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minimal period of monopoly for the first entrant prior to competitors entering this industry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9080" name="Rectangle 552"/>
          <p:cNvSpPr>
            <a:spLocks noChangeArrowheads="1"/>
          </p:cNvSpPr>
          <p:nvPr/>
        </p:nvSpPr>
        <p:spPr bwMode="auto">
          <a:xfrm>
            <a:off x="304800" y="5864310"/>
            <a:ext cx="86868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b="1" dirty="0">
                <a:solidFill>
                  <a:srgbClr val="0099CC"/>
                </a:solidFill>
              </a:rPr>
              <a:t>:</a:t>
            </a:r>
            <a:r>
              <a:rPr lang="en-US" dirty="0">
                <a:solidFill>
                  <a:srgbClr val="0099CC"/>
                </a:solidFill>
              </a:rPr>
              <a:t> Dean A. Shepherd, “Venture Capitalists’ Introspection: A Comparison of ‘In Use’ and ‘Espoused’ Decision Policies,” </a:t>
            </a:r>
            <a:r>
              <a:rPr lang="en-US" i="1" dirty="0">
                <a:solidFill>
                  <a:srgbClr val="0099CC"/>
                </a:solidFill>
              </a:rPr>
              <a:t>Journal of Small Business</a:t>
            </a:r>
            <a:r>
              <a:rPr lang="en-US" i="1" dirty="0" smtClean="0">
                <a:solidFill>
                  <a:srgbClr val="0099CC"/>
                </a:solidFill>
              </a:rPr>
              <a:t> Management</a:t>
            </a:r>
            <a:r>
              <a:rPr lang="en-US" dirty="0" smtClean="0">
                <a:solidFill>
                  <a:srgbClr val="0099CC"/>
                </a:solidFill>
              </a:rPr>
              <a:t> 37, no 2 (1999</a:t>
            </a:r>
            <a:r>
              <a:rPr lang="en-US" dirty="0">
                <a:solidFill>
                  <a:srgbClr val="0099CC"/>
                </a:solidFill>
              </a:rPr>
              <a:t>): 76–87; and “Venture Capitalists’ Assessment of New Venture Survival,” </a:t>
            </a:r>
            <a:r>
              <a:rPr lang="en-US" i="1" dirty="0">
                <a:solidFill>
                  <a:srgbClr val="0099CC"/>
                </a:solidFill>
              </a:rPr>
              <a:t>Management Science</a:t>
            </a:r>
            <a:r>
              <a:rPr lang="en-US" dirty="0" smtClean="0">
                <a:solidFill>
                  <a:srgbClr val="0099CC"/>
                </a:solidFill>
              </a:rPr>
              <a:t> 45, no. 5 (1999</a:t>
            </a:r>
            <a:r>
              <a:rPr lang="en-US" dirty="0">
                <a:solidFill>
                  <a:srgbClr val="0099CC"/>
                </a:solidFill>
              </a:rPr>
              <a:t>): 621–632. Reprinted by permission. </a:t>
            </a:r>
            <a:r>
              <a:rPr lang="en-US" dirty="0" smtClean="0">
                <a:solidFill>
                  <a:srgbClr val="0099CC"/>
                </a:solidFill>
              </a:rPr>
              <a:t>Copyright © </a:t>
            </a:r>
            <a:r>
              <a:rPr lang="en-US" dirty="0">
                <a:solidFill>
                  <a:srgbClr val="0099CC"/>
                </a:solidFill>
              </a:rPr>
              <a:t>1999, the Institute for Operation Research and the Management Sciences (INFORMS), 7240 Parkway Drive, Suite 310, Hanover MD 21076 USA.</a:t>
            </a:r>
          </a:p>
        </p:txBody>
      </p:sp>
    </p:spTree>
    <p:extLst>
      <p:ext uri="{BB962C8B-B14F-4D97-AF65-F5344CB8AC3E}">
        <p14:creationId xmlns:p14="http://schemas.microsoft.com/office/powerpoint/2010/main" val="38994325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9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8.3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Factors in Venture Capitalists’ Evaluation Process (cont’d)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C3F2B021-F9EB-42F7-8765-1B7953701F8E}" type="slidenum">
              <a:rPr lang="en-US"/>
              <a:pPr/>
              <a:t>28</a:t>
            </a:fld>
            <a:endParaRPr lang="en-US"/>
          </a:p>
        </p:txBody>
      </p:sp>
      <p:graphicFrame>
        <p:nvGraphicFramePr>
          <p:cNvPr id="1151145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639931"/>
              </p:ext>
            </p:extLst>
          </p:nvPr>
        </p:nvGraphicFramePr>
        <p:xfrm>
          <a:off x="381000" y="1268413"/>
          <a:ext cx="8382000" cy="4480560"/>
        </p:xfrm>
        <a:graphic>
          <a:graphicData uri="http://schemas.openxmlformats.org/drawingml/2006/table">
            <a:tbl>
              <a:tblPr/>
              <a:tblGrid>
                <a:gridCol w="1878013"/>
                <a:gridCol w="977900"/>
                <a:gridCol w="5526087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Attribute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Level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Definition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Competitive rivalry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Intense competition among industry members during industry development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Little competition among industry members during industry development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Entry wedge mimicry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Considerable imitation of the mechanisms used by other firms to enter this, or any other, industry—for example, a franchisee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Minimal imitation of the mechanisms used by other firms to enter this, or any other, industry—for example, introducing a new product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Scope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Broad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firm that spreads its resources across a wide spectrum of the market—for example, many segments of the market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Narrow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firm that concentrates on intensively exploiting a small segment of the market—for example, targeting a niche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Industry-related competence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Venturer has considerable experience and knowledge with the industry being entered or a related industry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Venturer has minimal experience and knowledge with the industry being entered or related industry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51131" name="Rectangle 155"/>
          <p:cNvSpPr>
            <a:spLocks noChangeArrowheads="1"/>
          </p:cNvSpPr>
          <p:nvPr/>
        </p:nvSpPr>
        <p:spPr bwMode="auto">
          <a:xfrm>
            <a:off x="304800" y="5943600"/>
            <a:ext cx="7696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dirty="0" smtClean="0">
                <a:solidFill>
                  <a:srgbClr val="0099CC"/>
                </a:solidFill>
              </a:rPr>
              <a:t> Dean A. Shepherd, “Venture Capitalists’ Introspection: A Comparison of ‘In Use’ and ‘Espoused’ Decision Policies,” </a:t>
            </a:r>
            <a:r>
              <a:rPr lang="en-US" sz="800" i="1" dirty="0" smtClean="0">
                <a:solidFill>
                  <a:srgbClr val="0099CC"/>
                </a:solidFill>
              </a:rPr>
              <a:t>Journal of Small Business Management</a:t>
            </a:r>
            <a:r>
              <a:rPr lang="en-US" sz="800" dirty="0" smtClean="0">
                <a:solidFill>
                  <a:srgbClr val="0099CC"/>
                </a:solidFill>
              </a:rPr>
              <a:t> 37, no 2 (1999): 76–87; and “Venture Capitalists’ Assessment of New Venture Survival,” </a:t>
            </a:r>
            <a:r>
              <a:rPr lang="en-US" sz="800" i="1" dirty="0" smtClean="0">
                <a:solidFill>
                  <a:srgbClr val="0099CC"/>
                </a:solidFill>
              </a:rPr>
              <a:t>Management Science</a:t>
            </a:r>
            <a:r>
              <a:rPr lang="en-US" sz="800" dirty="0" smtClean="0">
                <a:solidFill>
                  <a:srgbClr val="0099CC"/>
                </a:solidFill>
              </a:rPr>
              <a:t> 45, no. 5 (1999): 621–632. Reprinted by permission. Copyright © 1999, the Institute for Operation Research and the Management Sciences (INFORMS), 7240 Parkway Drive, Suite 310, Hanover MD 21076 USA.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3085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49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Venture Capitalist</a:t>
            </a:r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70825753-86A4-4179-8CBE-8394AF41694C}" type="slidenum">
              <a:rPr lang="en-US"/>
              <a:pPr/>
              <a:t>29</a:t>
            </a:fld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0075" y="1381125"/>
            <a:ext cx="7931150" cy="4165600"/>
            <a:chOff x="378" y="870"/>
            <a:chExt cx="4996" cy="2624"/>
          </a:xfrm>
        </p:grpSpPr>
        <p:sp>
          <p:nvSpPr>
            <p:cNvPr id="1215492" name="Oval 4"/>
            <p:cNvSpPr>
              <a:spLocks noChangeArrowheads="1"/>
            </p:cNvSpPr>
            <p:nvPr/>
          </p:nvSpPr>
          <p:spPr bwMode="auto">
            <a:xfrm>
              <a:off x="899" y="1123"/>
              <a:ext cx="3864" cy="2145"/>
            </a:xfrm>
            <a:prstGeom prst="ellipse">
              <a:avLst/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5493" name="Text Box 5" descr="Bluegray01"/>
            <p:cNvSpPr txBox="1">
              <a:spLocks noChangeArrowheads="1"/>
            </p:cNvSpPr>
            <p:nvPr/>
          </p:nvSpPr>
          <p:spPr bwMode="blackWhite">
            <a:xfrm>
              <a:off x="2171" y="870"/>
              <a:ext cx="1401" cy="64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968375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539875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2111375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682875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31400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35972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40544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45116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/>
                <a:t>Proposal </a:t>
              </a:r>
              <a:br>
                <a:rPr lang="en-US" sz="1800"/>
              </a:br>
              <a:r>
                <a:rPr lang="en-US" sz="1800"/>
                <a:t>Size</a:t>
              </a:r>
            </a:p>
          </p:txBody>
        </p:sp>
        <p:sp>
          <p:nvSpPr>
            <p:cNvPr id="1215494" name="Text Box 6" descr="Bluegray01"/>
            <p:cNvSpPr txBox="1">
              <a:spLocks noChangeArrowheads="1"/>
            </p:cNvSpPr>
            <p:nvPr/>
          </p:nvSpPr>
          <p:spPr bwMode="blackWhite">
            <a:xfrm>
              <a:off x="3973" y="1775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Investment Recovery</a:t>
              </a:r>
            </a:p>
          </p:txBody>
        </p:sp>
        <p:sp>
          <p:nvSpPr>
            <p:cNvPr id="1215495" name="Text Box 7" descr="Bluegray01"/>
            <p:cNvSpPr txBox="1">
              <a:spLocks noChangeArrowheads="1"/>
            </p:cNvSpPr>
            <p:nvPr/>
          </p:nvSpPr>
          <p:spPr bwMode="blackWhite">
            <a:xfrm>
              <a:off x="909" y="2853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Competitive Advantage</a:t>
              </a:r>
            </a:p>
          </p:txBody>
        </p:sp>
        <p:sp>
          <p:nvSpPr>
            <p:cNvPr id="1215496" name="Text Box 8" descr="Bluegray01"/>
            <p:cNvSpPr txBox="1">
              <a:spLocks noChangeArrowheads="1"/>
            </p:cNvSpPr>
            <p:nvPr/>
          </p:nvSpPr>
          <p:spPr bwMode="blackWhite">
            <a:xfrm>
              <a:off x="3427" y="2847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Company Management</a:t>
              </a:r>
            </a:p>
          </p:txBody>
        </p:sp>
        <p:sp>
          <p:nvSpPr>
            <p:cNvPr id="1215497" name="Text Box 9" descr="Bluegray01"/>
            <p:cNvSpPr txBox="1">
              <a:spLocks noChangeArrowheads="1"/>
            </p:cNvSpPr>
            <p:nvPr/>
          </p:nvSpPr>
          <p:spPr bwMode="blackWhite">
            <a:xfrm>
              <a:off x="378" y="1775"/>
              <a:ext cx="1402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/>
                <a:t>Financial Projections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60416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8–</a:t>
            </a:r>
            <a:fld id="{AE945A50-32C3-44CE-B2BF-B744636AE0E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143000"/>
            <a:ext cx="78486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ts val="1200"/>
              </a:spcBef>
              <a:buSzTx/>
              <a:buFont typeface="+mj-lt"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discuss the importance of evaluating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venture capitalists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for a proper selection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examine the existing informal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risk-capital market (“angel capital”)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6075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8.4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Venture Capitalists’ Screening Criteria 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B9E4FC5-F50E-4058-9ECB-386232782844}" type="slidenum">
              <a:rPr lang="en-US"/>
              <a:pPr/>
              <a:t>30</a:t>
            </a:fld>
            <a:endParaRPr lang="en-US"/>
          </a:p>
        </p:txBody>
      </p:sp>
      <p:sp>
        <p:nvSpPr>
          <p:cNvPr id="282627" name="Rectangle 3"/>
          <p:cNvSpPr>
            <a:spLocks noChangeArrowheads="1"/>
          </p:cNvSpPr>
          <p:nvPr/>
        </p:nvSpPr>
        <p:spPr bwMode="auto">
          <a:xfrm>
            <a:off x="457200" y="1171575"/>
            <a:ext cx="3810000" cy="459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Venture Capital Firm Requirements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Must fit within lending guidelines of venture firm for stage and size of investment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Proposed business must be within geographic area of interest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Prefer proposals recommended by someone known to venture capitalist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Proposed industry must be kind of industry invested in by venture firm</a:t>
            </a:r>
          </a:p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Nature of the Proposed Business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Projected growth should be relatively large within five years of investment</a:t>
            </a:r>
          </a:p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Economic Environment of Proposed Industry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Industry must be capable of long-term growth and profitability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Economic environment should be favorable to a new entrant</a:t>
            </a:r>
          </a:p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Proposed Business Strategy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Selection of distribution channel(s) must be feasible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Product must demonstrate defendable competitive position</a:t>
            </a:r>
          </a:p>
        </p:txBody>
      </p:sp>
      <p:sp>
        <p:nvSpPr>
          <p:cNvPr id="282628" name="Rectangle 4"/>
          <p:cNvSpPr>
            <a:spLocks noChangeArrowheads="1"/>
          </p:cNvSpPr>
          <p:nvPr/>
        </p:nvSpPr>
        <p:spPr bwMode="auto">
          <a:xfrm>
            <a:off x="4648200" y="1171575"/>
            <a:ext cx="3810000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Financial Information on the Proposed Business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Financial projections should be realistic</a:t>
            </a:r>
            <a:endParaRPr lang="en-US" sz="1200" b="1">
              <a:solidFill>
                <a:srgbClr val="000000"/>
              </a:solidFill>
            </a:endParaRPr>
          </a:p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Proposal Characteristics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Must have full information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Should be a reasonable length, be easy to scan, have an executive summary, and be professionally presented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Proposal must contain a balanced presentation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Use graphics and large print to emphasize key points</a:t>
            </a:r>
          </a:p>
          <a:p>
            <a:pPr marL="115888" indent="-115888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Entrepreneur/Team Characteristics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Must have relevant experience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Should have a balanced management team in place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Management must be willing to work with venture partners</a:t>
            </a:r>
          </a:p>
          <a:p>
            <a:pPr marL="115888" indent="-115888">
              <a:spcBef>
                <a:spcPct val="30000"/>
              </a:spcBef>
              <a:buFontTx/>
              <a:buChar char="•"/>
            </a:pPr>
            <a:r>
              <a:rPr lang="en-US" sz="1200">
                <a:solidFill>
                  <a:srgbClr val="000000"/>
                </a:solidFill>
              </a:rPr>
              <a:t>Entrepreneur who has successfully started previous business given special consideration</a:t>
            </a:r>
          </a:p>
        </p:txBody>
      </p:sp>
      <p:sp>
        <p:nvSpPr>
          <p:cNvPr id="282629" name="Rectangle 5"/>
          <p:cNvSpPr>
            <a:spLocks noChangeArrowheads="1"/>
          </p:cNvSpPr>
          <p:nvPr/>
        </p:nvSpPr>
        <p:spPr bwMode="auto">
          <a:xfrm>
            <a:off x="358775" y="6170840"/>
            <a:ext cx="84804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John Hall and Charles W. Hofer, “Venture Capitalists’ Decision Criteria in New Venture Evaluation,” </a:t>
            </a:r>
            <a:r>
              <a:rPr lang="en-US" sz="800" i="1" dirty="0">
                <a:solidFill>
                  <a:srgbClr val="0099CC"/>
                </a:solidFill>
              </a:rPr>
              <a:t>Journal of Business Venturing</a:t>
            </a:r>
            <a:r>
              <a:rPr lang="en-US" sz="800" dirty="0" smtClean="0">
                <a:solidFill>
                  <a:srgbClr val="0099CC"/>
                </a:solidFill>
              </a:rPr>
              <a:t> 8, no 1 (1993</a:t>
            </a:r>
            <a:r>
              <a:rPr lang="en-US" sz="800" dirty="0">
                <a:solidFill>
                  <a:srgbClr val="0099CC"/>
                </a:solidFill>
              </a:rPr>
              <a:t>): 37.</a:t>
            </a:r>
          </a:p>
        </p:txBody>
      </p:sp>
    </p:spTree>
    <p:extLst>
      <p:ext uri="{BB962C8B-B14F-4D97-AF65-F5344CB8AC3E}">
        <p14:creationId xmlns:p14="http://schemas.microsoft.com/office/powerpoint/2010/main" val="25130871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8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Venture Capitalist Evaluation Process</a:t>
            </a:r>
          </a:p>
        </p:txBody>
      </p:sp>
      <p:sp>
        <p:nvSpPr>
          <p:cNvPr id="1198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/>
              <a:t>Stage 1: Initial Screening</a:t>
            </a:r>
          </a:p>
          <a:p>
            <a:pPr lvl="1">
              <a:spcBef>
                <a:spcPct val="30000"/>
              </a:spcBef>
            </a:pPr>
            <a:r>
              <a:rPr lang="en-US" sz="2000"/>
              <a:t>This is a quick review of the basic venture to see if it meets the venture capitalist’s particular interests.</a:t>
            </a:r>
          </a:p>
          <a:p>
            <a:pPr>
              <a:spcBef>
                <a:spcPct val="30000"/>
              </a:spcBef>
            </a:pPr>
            <a:r>
              <a:rPr lang="en-US" sz="2400"/>
              <a:t>Stage 2: Evaluation of the Business Plan</a:t>
            </a:r>
          </a:p>
          <a:p>
            <a:pPr lvl="1">
              <a:spcBef>
                <a:spcPct val="30000"/>
              </a:spcBef>
            </a:pPr>
            <a:r>
              <a:rPr lang="en-US" sz="2000"/>
              <a:t>This is where a detailed reading of the plan is done in order to evaluate the factors mentioned earlier.</a:t>
            </a:r>
          </a:p>
          <a:p>
            <a:pPr>
              <a:spcBef>
                <a:spcPct val="30000"/>
              </a:spcBef>
            </a:pPr>
            <a:r>
              <a:rPr lang="en-US" sz="2400"/>
              <a:t>Stage 3: Oral Presentation</a:t>
            </a:r>
          </a:p>
          <a:p>
            <a:pPr lvl="1">
              <a:spcBef>
                <a:spcPct val="30000"/>
              </a:spcBef>
            </a:pPr>
            <a:r>
              <a:rPr lang="en-US" sz="2000"/>
              <a:t>The entrepreneur verbally presents the plan to the venture capitalist.</a:t>
            </a:r>
          </a:p>
          <a:p>
            <a:pPr>
              <a:spcBef>
                <a:spcPct val="30000"/>
              </a:spcBef>
            </a:pPr>
            <a:r>
              <a:rPr lang="en-US" sz="2400"/>
              <a:t>Stage 4: Final Evaluation</a:t>
            </a:r>
          </a:p>
          <a:p>
            <a:pPr lvl="1">
              <a:spcBef>
                <a:spcPct val="30000"/>
              </a:spcBef>
            </a:pPr>
            <a:r>
              <a:rPr lang="en-US" sz="2000"/>
              <a:t>After analyzing the plan and visiting with suppliers, customers, consultants, and others, the venture capitalist makes a final decision.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252875E-0074-415A-A489-311F5ACFF101}" type="slidenum">
              <a:rPr lang="en-US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6093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Venture Capitalist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Questions</a:t>
            </a:r>
          </a:p>
          <a:p>
            <a:pPr lvl="1"/>
            <a:r>
              <a:rPr lang="en-US" sz="2200" dirty="0" smtClean="0"/>
              <a:t>Does the venture capital firm in fact invest in your industry?</a:t>
            </a:r>
          </a:p>
          <a:p>
            <a:pPr lvl="1"/>
            <a:r>
              <a:rPr lang="en-US" sz="2200" dirty="0" smtClean="0"/>
              <a:t>What is it like to work with this venture capital firm?</a:t>
            </a:r>
          </a:p>
          <a:p>
            <a:pPr lvl="1"/>
            <a:r>
              <a:rPr lang="en-US" sz="2200" dirty="0" smtClean="0"/>
              <a:t>What experience does the partner doing your deal have and what clout do they have within the firm?</a:t>
            </a:r>
          </a:p>
          <a:p>
            <a:pPr lvl="1"/>
            <a:r>
              <a:rPr lang="en-US" sz="2200" dirty="0" smtClean="0"/>
              <a:t>How much time will the partner spend with your company if you run into trouble?</a:t>
            </a:r>
          </a:p>
          <a:p>
            <a:pPr lvl="1"/>
            <a:r>
              <a:rPr lang="en-US" sz="2200" dirty="0" smtClean="0"/>
              <a:t>How healthy is the venture capital fund, and how much has been invested?</a:t>
            </a:r>
          </a:p>
          <a:p>
            <a:pPr lvl="1"/>
            <a:r>
              <a:rPr lang="en-US" sz="2200" dirty="0" smtClean="0"/>
              <a:t>Are the investment goals of the venture capitalists consistent with your own?</a:t>
            </a:r>
          </a:p>
          <a:p>
            <a:pPr lvl="1"/>
            <a:r>
              <a:rPr lang="en-US" sz="2200" dirty="0" smtClean="0"/>
              <a:t>Have the venture firm and the partner championing your deal through any economic downturns?</a:t>
            </a:r>
            <a:endParaRPr lang="en-US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8.5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600" dirty="0">
                <a:solidFill>
                  <a:srgbClr val="0099CC"/>
                </a:solidFill>
                <a:effectLst/>
                <a:cs typeface="Tahoma" pitchFamily="34" charset="0"/>
              </a:rPr>
              <a:t>Essential Elements for a Successful Presentation to a Venture Capitalist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1A859166-D9DA-46D0-A91B-541C3403C9BE}" type="slidenum">
              <a:rPr lang="en-US"/>
              <a:pPr/>
              <a:t>33</a:t>
            </a:fld>
            <a:endParaRPr lang="en-US"/>
          </a:p>
        </p:txBody>
      </p:sp>
      <p:sp>
        <p:nvSpPr>
          <p:cNvPr id="1220614" name="Rectangle 6"/>
          <p:cNvSpPr>
            <a:spLocks noChangeArrowheads="1"/>
          </p:cNvSpPr>
          <p:nvPr/>
        </p:nvSpPr>
        <p:spPr bwMode="auto">
          <a:xfrm>
            <a:off x="304800" y="1219200"/>
            <a:ext cx="41910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4625" indent="-174625"/>
            <a:r>
              <a:rPr lang="en-US" sz="1200" b="1"/>
              <a:t>TEAM MUST: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able to adapt</a:t>
            </a:r>
          </a:p>
          <a:p>
            <a:pPr marL="174625" indent="-174625">
              <a:buFontTx/>
              <a:buChar char="•"/>
            </a:pPr>
            <a:r>
              <a:rPr lang="en-US" sz="1200"/>
              <a:t>Know the competition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able to manage rapid growth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able to manage an industry leader</a:t>
            </a:r>
          </a:p>
          <a:p>
            <a:pPr marL="174625" indent="-174625">
              <a:buFontTx/>
              <a:buChar char="•"/>
            </a:pPr>
            <a:r>
              <a:rPr lang="en-US" sz="1200"/>
              <a:t>Have relevant background and industry experience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financial commitment to firm, not just sweat equity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strong with a proven track record in the industry unless the company is a start-up or seed investment</a:t>
            </a:r>
          </a:p>
        </p:txBody>
      </p:sp>
      <p:sp>
        <p:nvSpPr>
          <p:cNvPr id="1220615" name="Rectangle 7"/>
          <p:cNvSpPr>
            <a:spLocks noChangeArrowheads="1"/>
          </p:cNvSpPr>
          <p:nvPr/>
        </p:nvSpPr>
        <p:spPr bwMode="auto">
          <a:xfrm>
            <a:off x="304800" y="3219450"/>
            <a:ext cx="4267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4625" indent="-174625"/>
            <a:r>
              <a:rPr lang="en-US" sz="1200" b="1"/>
              <a:t>PRODUCT MUST: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real and work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unique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proprietary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Meet a well-defined need in the marketplace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Demonstrate potential for product expansion, to avoid being a one-product company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Emphasize usability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Solve a problem or improve a process significantly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for mass production with potential for cost reduction</a:t>
            </a:r>
          </a:p>
        </p:txBody>
      </p:sp>
      <p:sp>
        <p:nvSpPr>
          <p:cNvPr id="1220616" name="Rectangle 8"/>
          <p:cNvSpPr>
            <a:spLocks noChangeArrowheads="1"/>
          </p:cNvSpPr>
          <p:nvPr/>
        </p:nvSpPr>
        <p:spPr bwMode="auto">
          <a:xfrm>
            <a:off x="4572000" y="1219200"/>
            <a:ext cx="419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4625" indent="-174625"/>
            <a:r>
              <a:rPr lang="en-US" sz="1200" b="1"/>
              <a:t>MARKET MUST:</a:t>
            </a:r>
          </a:p>
          <a:p>
            <a:pPr marL="174625" indent="-174625">
              <a:buFontTx/>
              <a:buChar char="•"/>
            </a:pPr>
            <a:r>
              <a:rPr lang="en-US" sz="1200"/>
              <a:t>Have current customers and the potential for many more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Grow rapidly (25% to 45% per year)</a:t>
            </a:r>
          </a:p>
          <a:p>
            <a:pPr marL="174625" indent="-174625">
              <a:buFontTx/>
              <a:buChar char="•"/>
            </a:pPr>
            <a:r>
              <a:rPr lang="en-US" sz="1200"/>
              <a:t>Have a potential market size in excess of $250 million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where and how you are competing in the marketplace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Have potential to become a market leader</a:t>
            </a:r>
          </a:p>
          <a:p>
            <a:pPr marL="174625" indent="-174625">
              <a:buFontTx/>
              <a:buChar char="•"/>
            </a:pPr>
            <a:r>
              <a:rPr lang="en-US" sz="1200"/>
              <a:t>Outline any barriers to entry</a:t>
            </a:r>
          </a:p>
        </p:txBody>
      </p:sp>
      <p:sp>
        <p:nvSpPr>
          <p:cNvPr id="1220617" name="Rectangle 9"/>
          <p:cNvSpPr>
            <a:spLocks noChangeArrowheads="1"/>
          </p:cNvSpPr>
          <p:nvPr/>
        </p:nvSpPr>
        <p:spPr bwMode="auto">
          <a:xfrm>
            <a:off x="4668838" y="3219450"/>
            <a:ext cx="4170362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74625" indent="-174625"/>
            <a:r>
              <a:rPr lang="en-US" sz="1200" b="1"/>
              <a:t>BUSINESS PLAN MUST:</a:t>
            </a:r>
          </a:p>
          <a:p>
            <a:pPr marL="174625" indent="-174625">
              <a:buFontTx/>
              <a:buChar char="•"/>
            </a:pPr>
            <a:r>
              <a:rPr lang="en-US" sz="1200"/>
              <a:t>Tell the full story, not just one chapter</a:t>
            </a:r>
          </a:p>
          <a:p>
            <a:pPr marL="174625" indent="-174625">
              <a:buFontTx/>
              <a:buChar char="•"/>
            </a:pPr>
            <a:r>
              <a:rPr lang="en-US" sz="1200"/>
              <a:t>Promote a company, not just a product</a:t>
            </a:r>
          </a:p>
          <a:p>
            <a:pPr marL="174625" indent="-174625">
              <a:buFontTx/>
              <a:buChar char="•"/>
            </a:pPr>
            <a:r>
              <a:rPr lang="en-US" sz="1200"/>
              <a:t>Be compelling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the potential for rapid growth and knowledge of your industry, especially competition and market vision</a:t>
            </a:r>
          </a:p>
          <a:p>
            <a:pPr marL="174625" indent="-174625">
              <a:buFontTx/>
              <a:buChar char="•"/>
            </a:pPr>
            <a:r>
              <a:rPr lang="en-US" sz="1200"/>
              <a:t>Include milestones for measuring performance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how you plan to beat or exceed those milestones</a:t>
            </a:r>
          </a:p>
          <a:p>
            <a:pPr marL="174625" indent="-174625">
              <a:buFontTx/>
              <a:buChar char="•"/>
            </a:pPr>
            <a:r>
              <a:rPr lang="en-US" sz="1200"/>
              <a:t>Address all of the key areas</a:t>
            </a:r>
          </a:p>
          <a:p>
            <a:pPr marL="174625" indent="-174625">
              <a:buFontTx/>
              <a:buChar char="•"/>
            </a:pPr>
            <a:r>
              <a:rPr lang="en-US" sz="1200"/>
              <a:t>Detail projections and assumptions; be realistic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Serve as a sales document</a:t>
            </a:r>
          </a:p>
          <a:p>
            <a:pPr marL="174625" indent="-174625">
              <a:buFontTx/>
              <a:buChar char="•"/>
            </a:pPr>
            <a:r>
              <a:rPr lang="en-US" sz="1200"/>
              <a:t>Include a strong and well-written executive summary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excitement and color</a:t>
            </a:r>
          </a:p>
          <a:p>
            <a:pPr marL="174625" indent="-174625">
              <a:buFontTx/>
              <a:buChar char="•"/>
            </a:pPr>
            <a:r>
              <a:rPr lang="en-US" sz="1200"/>
              <a:t>Show superior rate of return (a minimum of 30% to 40% per year) with a clear exit strategy</a:t>
            </a:r>
          </a:p>
        </p:txBody>
      </p:sp>
      <p:sp>
        <p:nvSpPr>
          <p:cNvPr id="1220618" name="Rectangle 10"/>
          <p:cNvSpPr>
            <a:spLocks noChangeArrowheads="1"/>
          </p:cNvSpPr>
          <p:nvPr/>
        </p:nvSpPr>
        <p:spPr bwMode="auto">
          <a:xfrm>
            <a:off x="352425" y="6204099"/>
            <a:ext cx="5123248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b="1" dirty="0">
                <a:solidFill>
                  <a:srgbClr val="0099CC"/>
                </a:solidFill>
              </a:rPr>
              <a:t>:</a:t>
            </a:r>
            <a:r>
              <a:rPr lang="en-US" b="1" i="1" dirty="0">
                <a:solidFill>
                  <a:srgbClr val="0099CC"/>
                </a:solidFill>
              </a:rPr>
              <a:t> </a:t>
            </a:r>
            <a:r>
              <a:rPr lang="en-US" dirty="0">
                <a:solidFill>
                  <a:srgbClr val="0099CC"/>
                </a:solidFill>
              </a:rPr>
              <a:t>Andrew J. Sherman, </a:t>
            </a:r>
            <a:r>
              <a:rPr lang="en-US" i="1" dirty="0">
                <a:solidFill>
                  <a:srgbClr val="0099CC"/>
                </a:solidFill>
              </a:rPr>
              <a:t>Raising Capital</a:t>
            </a:r>
            <a:r>
              <a:rPr lang="en-US" dirty="0">
                <a:solidFill>
                  <a:srgbClr val="0099CC"/>
                </a:solidFill>
              </a:rPr>
              <a:t>,</a:t>
            </a:r>
            <a:r>
              <a:rPr lang="en-US" dirty="0" smtClean="0">
                <a:solidFill>
                  <a:srgbClr val="0099CC"/>
                </a:solidFill>
              </a:rPr>
              <a:t> 3rd </a:t>
            </a:r>
            <a:r>
              <a:rPr lang="en-US" dirty="0">
                <a:solidFill>
                  <a:srgbClr val="0099CC"/>
                </a:solidFill>
              </a:rPr>
              <a:t>ed.</a:t>
            </a:r>
            <a:r>
              <a:rPr lang="en-US" dirty="0" smtClean="0">
                <a:solidFill>
                  <a:srgbClr val="0099CC"/>
                </a:solidFill>
              </a:rPr>
              <a:t> (New York: AMACOM </a:t>
            </a:r>
            <a:r>
              <a:rPr lang="en-US" dirty="0">
                <a:solidFill>
                  <a:srgbClr val="0099CC"/>
                </a:solidFill>
              </a:rPr>
              <a:t>Books, </a:t>
            </a:r>
            <a:r>
              <a:rPr lang="en-US" dirty="0" smtClean="0">
                <a:solidFill>
                  <a:srgbClr val="0099CC"/>
                </a:solidFill>
              </a:rPr>
              <a:t>2012; </a:t>
            </a:r>
            <a:r>
              <a:rPr lang="en-US" dirty="0">
                <a:solidFill>
                  <a:srgbClr val="0099CC"/>
                </a:solidFill>
              </a:rPr>
              <a:t>p.</a:t>
            </a:r>
            <a:r>
              <a:rPr lang="en-US" dirty="0" smtClean="0">
                <a:solidFill>
                  <a:srgbClr val="0099CC"/>
                </a:solidFill>
              </a:rPr>
              <a:t>190.</a:t>
            </a:r>
            <a:endParaRPr lang="en-US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9215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8.6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“Angel Stats”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A7E9637-E788-46C4-BC6A-62527C2C4B11}" type="slidenum">
              <a:rPr lang="en-US"/>
              <a:pPr/>
              <a:t>34</a:t>
            </a:fld>
            <a:endParaRPr lang="en-US"/>
          </a:p>
        </p:txBody>
      </p:sp>
      <p:graphicFrame>
        <p:nvGraphicFramePr>
          <p:cNvPr id="288860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799757"/>
              </p:ext>
            </p:extLst>
          </p:nvPr>
        </p:nvGraphicFramePr>
        <p:xfrm>
          <a:off x="749599" y="1524000"/>
          <a:ext cx="7619999" cy="2743200"/>
        </p:xfrm>
        <a:graphic>
          <a:graphicData uri="http://schemas.openxmlformats.org/drawingml/2006/table">
            <a:tbl>
              <a:tblPr/>
              <a:tblGrid>
                <a:gridCol w="4522314"/>
                <a:gridCol w="309768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Typical deal size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$250,000–$600,000</a:t>
                      </a: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Typical recipient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Start-up firms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Cash-out time frame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 to 7 years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Expected return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35% to 50% a year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Ownership stake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Less than 50%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81000" y="6169968"/>
            <a:ext cx="6705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dirty="0">
                <a:solidFill>
                  <a:srgbClr val="0099CC"/>
                </a:solidFill>
              </a:rPr>
              <a:t>: Jeffrey </a:t>
            </a:r>
            <a:r>
              <a:rPr lang="en-US" dirty="0" err="1">
                <a:solidFill>
                  <a:srgbClr val="0099CC"/>
                </a:solidFill>
              </a:rPr>
              <a:t>Sohl</a:t>
            </a:r>
            <a:r>
              <a:rPr lang="en-US" dirty="0">
                <a:solidFill>
                  <a:srgbClr val="0099CC"/>
                </a:solidFill>
              </a:rPr>
              <a:t>, University of New Hampshire’s Center for Venture Research, </a:t>
            </a:r>
            <a:r>
              <a:rPr lang="en-US" dirty="0" smtClean="0">
                <a:solidFill>
                  <a:srgbClr val="0099CC"/>
                </a:solidFill>
              </a:rPr>
              <a:t>2015; </a:t>
            </a:r>
            <a:r>
              <a:rPr lang="en-US" dirty="0">
                <a:solidFill>
                  <a:srgbClr val="0099CC"/>
                </a:solidFill>
              </a:rPr>
              <a:t>and </a:t>
            </a:r>
            <a:r>
              <a:rPr lang="en-US" dirty="0" smtClean="0">
                <a:solidFill>
                  <a:srgbClr val="0099CC"/>
                </a:solidFill>
              </a:rPr>
              <a:t>the Halo </a:t>
            </a:r>
            <a:r>
              <a:rPr lang="en-US" dirty="0">
                <a:solidFill>
                  <a:srgbClr val="0099CC"/>
                </a:solidFill>
              </a:rPr>
              <a:t>Report, </a:t>
            </a:r>
            <a:r>
              <a:rPr lang="en-US" dirty="0" smtClean="0">
                <a:solidFill>
                  <a:srgbClr val="0099CC"/>
                </a:solidFill>
              </a:rPr>
              <a:t>2014.</a:t>
            </a:r>
            <a:endParaRPr lang="en-US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8049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17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 Risk </a:t>
            </a:r>
            <a:r>
              <a:rPr lang="en-US" dirty="0" smtClean="0"/>
              <a:t>Capital: Angel Financing</a:t>
            </a:r>
            <a:endParaRPr lang="en-US" dirty="0"/>
          </a:p>
        </p:txBody>
      </p:sp>
      <p:sp>
        <p:nvSpPr>
          <p:cNvPr id="1202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Angel Financing</a:t>
            </a:r>
          </a:p>
          <a:p>
            <a:pPr lvl="1"/>
            <a:r>
              <a:rPr lang="en-US" dirty="0"/>
              <a:t>Wealthy individuals </a:t>
            </a:r>
            <a:r>
              <a:rPr lang="en-US" dirty="0" smtClean="0"/>
              <a:t>who are </a:t>
            </a:r>
            <a:r>
              <a:rPr lang="en-US" dirty="0"/>
              <a:t>looking for investment opportunities.</a:t>
            </a:r>
          </a:p>
          <a:p>
            <a:pPr lvl="2"/>
            <a:r>
              <a:rPr lang="en-US" dirty="0"/>
              <a:t>They are referred to as “business angels” or informal </a:t>
            </a:r>
            <a:br>
              <a:rPr lang="en-US" dirty="0"/>
            </a:br>
            <a:r>
              <a:rPr lang="en-US" dirty="0"/>
              <a:t>risk capitalists.</a:t>
            </a:r>
          </a:p>
          <a:p>
            <a:r>
              <a:rPr lang="en-US" dirty="0"/>
              <a:t>Types of Angel Investors</a:t>
            </a:r>
          </a:p>
          <a:p>
            <a:pPr lvl="1"/>
            <a:r>
              <a:rPr lang="en-US" dirty="0"/>
              <a:t>Corporate angels</a:t>
            </a:r>
          </a:p>
          <a:p>
            <a:pPr lvl="1"/>
            <a:r>
              <a:rPr lang="en-US" dirty="0"/>
              <a:t>Entrepreneurial angels</a:t>
            </a:r>
          </a:p>
          <a:p>
            <a:pPr lvl="1"/>
            <a:r>
              <a:rPr lang="en-US" dirty="0"/>
              <a:t>Enthusiast angles</a:t>
            </a:r>
          </a:p>
          <a:p>
            <a:pPr lvl="1"/>
            <a:r>
              <a:rPr lang="en-US" dirty="0"/>
              <a:t>Micromanagement angels</a:t>
            </a:r>
          </a:p>
          <a:p>
            <a:pPr lvl="1"/>
            <a:r>
              <a:rPr lang="en-US" dirty="0"/>
              <a:t>Professional angels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7228772-C1B6-46A4-AB9A-FAAF22D32F93}" type="slidenum">
              <a:rPr lang="en-US"/>
              <a:pPr/>
              <a:t>35</a:t>
            </a:fld>
            <a:endParaRPr lang="en-US"/>
          </a:p>
        </p:txBody>
      </p:sp>
      <p:pic>
        <p:nvPicPr>
          <p:cNvPr id="1202180" name="Picture 4" descr="BD1993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429000"/>
            <a:ext cx="2819400" cy="232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8094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 smtClean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 smtClean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8.7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Pros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and Cons of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Dealing with Angel Investors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52C5045-D27B-4215-ACC2-B7DCD13B7571}" type="slidenum">
              <a:rPr lang="en-US"/>
              <a:pPr/>
              <a:t>36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51309"/>
              </p:ext>
            </p:extLst>
          </p:nvPr>
        </p:nvGraphicFramePr>
        <p:xfrm>
          <a:off x="365125" y="1295400"/>
          <a:ext cx="8413750" cy="451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6875"/>
                <a:gridCol w="42068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Pros</a:t>
                      </a:r>
                      <a:endPara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Cons</a:t>
                      </a:r>
                      <a:endPara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engage in smaller financial deals.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prefer seed stage or start-up stage.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invest in various industry sectors.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are located in local geographic areas.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are genuinely interested in the entrepreneur.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offer no additional investment money.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cannot offer any national image.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lack important contacts for future leverage.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may want some decision making with the entrepreneur.</a:t>
                      </a:r>
                    </a:p>
                    <a:p>
                      <a:pPr marL="342900" indent="-342900">
                        <a:spcBef>
                          <a:spcPts val="1200"/>
                        </a:spcBef>
                        <a:buFont typeface="+mj-lt"/>
                        <a:buAutoNum type="arabicPeriod"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Angels are getting more sophisticated in their investment decisions.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72658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11113" y="342900"/>
            <a:ext cx="9124950" cy="655638"/>
          </a:xfrm>
        </p:spPr>
        <p:txBody>
          <a:bodyPr/>
          <a:lstStyle/>
          <a:p>
            <a:r>
              <a:rPr lang="en-US" sz="2800"/>
              <a:t>Key Terms and Concepts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304800" y="1219200"/>
            <a:ext cx="4267200" cy="5181600"/>
          </a:xfrm>
        </p:spPr>
        <p:txBody>
          <a:bodyPr/>
          <a:lstStyle/>
          <a:p>
            <a:r>
              <a:rPr lang="en-US" sz="2400" dirty="0"/>
              <a:t>accounts receivable financing</a:t>
            </a:r>
          </a:p>
          <a:p>
            <a:r>
              <a:rPr lang="en-US" sz="2400" dirty="0"/>
              <a:t>accredited purchaser</a:t>
            </a:r>
          </a:p>
          <a:p>
            <a:r>
              <a:rPr lang="en-US" sz="2400" dirty="0"/>
              <a:t>angel capital</a:t>
            </a:r>
          </a:p>
          <a:p>
            <a:r>
              <a:rPr lang="en-US" sz="2400" dirty="0"/>
              <a:t>bootstrapping</a:t>
            </a:r>
          </a:p>
          <a:p>
            <a:r>
              <a:rPr lang="en-US" sz="2400" dirty="0" smtClean="0"/>
              <a:t>business </a:t>
            </a:r>
            <a:r>
              <a:rPr lang="en-US" sz="2400" dirty="0"/>
              <a:t>angel</a:t>
            </a:r>
          </a:p>
          <a:p>
            <a:r>
              <a:rPr lang="en-US" sz="2400" dirty="0" err="1"/>
              <a:t>crowdfunding</a:t>
            </a:r>
            <a:endParaRPr lang="en-US" sz="2400" dirty="0"/>
          </a:p>
          <a:p>
            <a:r>
              <a:rPr lang="en-US" sz="2400" dirty="0" smtClean="0"/>
              <a:t>debt </a:t>
            </a:r>
            <a:r>
              <a:rPr lang="en-US" sz="2400" dirty="0"/>
              <a:t>financing</a:t>
            </a:r>
          </a:p>
          <a:p>
            <a:r>
              <a:rPr lang="en-US" sz="2400" dirty="0"/>
              <a:t>direct public offering (DPO)</a:t>
            </a:r>
          </a:p>
          <a:p>
            <a:r>
              <a:rPr lang="en-US" sz="2400" dirty="0" smtClean="0"/>
              <a:t>equity financing</a:t>
            </a:r>
            <a:endParaRPr lang="en-US" sz="2400" dirty="0"/>
          </a:p>
        </p:txBody>
      </p:sp>
      <p:sp>
        <p:nvSpPr>
          <p:cNvPr id="172040" name="Rectangle 8"/>
          <p:cNvSpPr>
            <a:spLocks noGrp="1" noChangeArrowheads="1"/>
          </p:cNvSpPr>
          <p:nvPr>
            <p:ph sz="half" idx="2"/>
          </p:nvPr>
        </p:nvSpPr>
        <p:spPr>
          <a:xfrm>
            <a:off x="4648200" y="1219200"/>
            <a:ext cx="4267200" cy="5181600"/>
          </a:xfrm>
        </p:spPr>
        <p:txBody>
          <a:bodyPr/>
          <a:lstStyle/>
          <a:p>
            <a:r>
              <a:rPr lang="en-US" sz="2400" dirty="0"/>
              <a:t>factoring</a:t>
            </a:r>
          </a:p>
          <a:p>
            <a:r>
              <a:rPr lang="en-US" sz="2400" dirty="0" smtClean="0"/>
              <a:t>finance </a:t>
            </a:r>
            <a:r>
              <a:rPr lang="en-US" sz="2400" dirty="0"/>
              <a:t>companies</a:t>
            </a:r>
          </a:p>
          <a:p>
            <a:r>
              <a:rPr lang="en-US" sz="2400" dirty="0" smtClean="0"/>
              <a:t>informal </a:t>
            </a:r>
            <a:r>
              <a:rPr lang="en-US" sz="2400" dirty="0"/>
              <a:t>risk capitalist</a:t>
            </a:r>
          </a:p>
          <a:p>
            <a:r>
              <a:rPr lang="en-US" sz="2400" dirty="0"/>
              <a:t>initial public offering (IPO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Peer-to-peer (P2P)</a:t>
            </a:r>
          </a:p>
          <a:p>
            <a:r>
              <a:rPr lang="en-US" sz="2400" dirty="0"/>
              <a:t>private placement</a:t>
            </a:r>
          </a:p>
          <a:p>
            <a:r>
              <a:rPr lang="en-US" sz="2400" dirty="0"/>
              <a:t>Regulation </a:t>
            </a:r>
            <a:r>
              <a:rPr lang="en-US" sz="2400"/>
              <a:t>D</a:t>
            </a:r>
            <a:endParaRPr lang="en-US" sz="2400" smtClean="0"/>
          </a:p>
          <a:p>
            <a:r>
              <a:rPr lang="en-US" sz="2400" smtClean="0"/>
              <a:t>sophisticated </a:t>
            </a:r>
            <a:r>
              <a:rPr lang="en-US" sz="2400" dirty="0"/>
              <a:t>investor</a:t>
            </a:r>
          </a:p>
          <a:p>
            <a:r>
              <a:rPr lang="en-US" sz="2400" dirty="0"/>
              <a:t>trade credit</a:t>
            </a:r>
          </a:p>
          <a:p>
            <a:r>
              <a:rPr lang="en-US" sz="2400" dirty="0"/>
              <a:t>venture capitalist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30022318-C6C6-40F5-ACF7-08BB64969AE6}" type="slidenum">
              <a:rPr lang="en-US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160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8.1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Who Is Funding Entrepreneurial Start-Up Companies?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8B41EF9F-AF5D-4B05-B1F1-48DB9F06FE12}" type="slidenum">
              <a:rPr lang="en-US"/>
              <a:pPr/>
              <a:t>4</a:t>
            </a:fld>
            <a:endParaRPr lang="en-US"/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79412" y="6178778"/>
            <a:ext cx="6707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“Successful Angel Investing,” Indiana Venture Center, March </a:t>
            </a:r>
            <a:r>
              <a:rPr lang="en-US" sz="800" dirty="0" smtClean="0">
                <a:solidFill>
                  <a:srgbClr val="0099CC"/>
                </a:solidFill>
              </a:rPr>
              <a:t>2008; Revised January, 2015.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193543" name="Picture 7" descr="08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1066800"/>
            <a:ext cx="6651625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27526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Debt Versus Equity</a:t>
            </a:r>
          </a:p>
        </p:txBody>
      </p:sp>
      <p:sp>
        <p:nvSpPr>
          <p:cNvPr id="1157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Debt Financing</a:t>
            </a:r>
          </a:p>
          <a:p>
            <a:pPr lvl="1"/>
            <a:r>
              <a:rPr lang="en-US" dirty="0"/>
              <a:t>Secured financing of a new venture that involves a payback of the funds plus a fee (interest for the use of the money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Equity Financing</a:t>
            </a:r>
          </a:p>
          <a:p>
            <a:pPr lvl="1"/>
            <a:r>
              <a:rPr lang="en-US" dirty="0"/>
              <a:t>Involves the sale (exchange) of some of the ownership interest in the venture in return for an unsecured investment in the </a:t>
            </a:r>
            <a:r>
              <a:rPr lang="en-US" dirty="0" smtClean="0"/>
              <a:t>firm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D722217B-1CD0-4DFD-881E-264D5BA13647}" type="slidenum">
              <a:rPr lang="en-US"/>
              <a:pPr/>
              <a:t>5</a:t>
            </a:fld>
            <a:endParaRPr lang="en-US"/>
          </a:p>
        </p:txBody>
      </p:sp>
      <p:pic>
        <p:nvPicPr>
          <p:cNvPr id="1157124" name="Picture 4" descr="j02155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68788"/>
            <a:ext cx="1973263" cy="196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56228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1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Debt Financing</a:t>
            </a:r>
          </a:p>
        </p:txBody>
      </p:sp>
      <p:sp>
        <p:nvSpPr>
          <p:cNvPr id="1159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Commercial Banks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Make </a:t>
            </a:r>
            <a:r>
              <a:rPr lang="en-US" dirty="0" smtClean="0"/>
              <a:t>1</a:t>
            </a:r>
            <a:r>
              <a:rPr lang="en-US" dirty="0"/>
              <a:t>–</a:t>
            </a:r>
            <a:r>
              <a:rPr lang="en-US" dirty="0" smtClean="0"/>
              <a:t>5 </a:t>
            </a:r>
            <a:r>
              <a:rPr lang="en-US" dirty="0"/>
              <a:t>year intermediate-term loans secured by collateral (receivables, inventories, or other assets</a:t>
            </a:r>
            <a:r>
              <a:rPr lang="en-US" dirty="0" smtClean="0"/>
              <a:t>)</a:t>
            </a:r>
            <a:endParaRPr lang="en-US" dirty="0"/>
          </a:p>
          <a:p>
            <a:pPr lvl="1">
              <a:spcBef>
                <a:spcPct val="50000"/>
              </a:spcBef>
            </a:pPr>
            <a:r>
              <a:rPr lang="en-US" dirty="0"/>
              <a:t>Questions in securing a loan:</a:t>
            </a:r>
          </a:p>
          <a:p>
            <a:pPr marL="1316037" lvl="2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400" dirty="0"/>
              <a:t>What do you plan to do with the money?</a:t>
            </a:r>
          </a:p>
          <a:p>
            <a:pPr marL="1316037" lvl="2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400" dirty="0"/>
              <a:t>How much do you need?</a:t>
            </a:r>
          </a:p>
          <a:p>
            <a:pPr marL="1316037" lvl="2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400" dirty="0"/>
              <a:t>When do you need it?</a:t>
            </a:r>
          </a:p>
          <a:p>
            <a:pPr marL="1316037" lvl="2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400" dirty="0"/>
              <a:t>How long will you need it?</a:t>
            </a:r>
          </a:p>
          <a:p>
            <a:pPr marL="1316037" lvl="2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400" dirty="0"/>
              <a:t>How will you repay the loan?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6BB1FB0F-8808-4746-AF74-47191575AB7B}" type="slidenum">
              <a:rPr lang="en-US"/>
              <a:pPr/>
              <a:t>6</a:t>
            </a:fld>
            <a:endParaRPr lang="en-US"/>
          </a:p>
        </p:txBody>
      </p:sp>
      <p:pic>
        <p:nvPicPr>
          <p:cNvPr id="1159172" name="Picture 4" descr="j02345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038600"/>
            <a:ext cx="1881188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89926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2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Banks</a:t>
            </a:r>
            <a:endParaRPr lang="en-US" dirty="0"/>
          </a:p>
        </p:txBody>
      </p:sp>
      <p:sp>
        <p:nvSpPr>
          <p:cNvPr id="11612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Advantages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No relinquishment of ownership is required.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More </a:t>
            </a:r>
            <a:r>
              <a:rPr lang="en-US" dirty="0" smtClean="0"/>
              <a:t>borrowing allows </a:t>
            </a:r>
            <a:r>
              <a:rPr lang="en-US" dirty="0"/>
              <a:t>for potentially greater return on equity.</a:t>
            </a:r>
          </a:p>
          <a:p>
            <a:pPr lvl="1">
              <a:spcBef>
                <a:spcPct val="30000"/>
              </a:spcBef>
            </a:pPr>
            <a:r>
              <a:rPr lang="en-US" dirty="0" smtClean="0"/>
              <a:t>Low </a:t>
            </a:r>
            <a:r>
              <a:rPr lang="en-US" dirty="0"/>
              <a:t>interest </a:t>
            </a:r>
            <a:r>
              <a:rPr lang="en-US" dirty="0" smtClean="0"/>
              <a:t>rates reduce the </a:t>
            </a:r>
            <a:r>
              <a:rPr lang="en-US" dirty="0"/>
              <a:t>opportunity cost </a:t>
            </a:r>
            <a:r>
              <a:rPr lang="en-US" dirty="0" smtClean="0"/>
              <a:t>of borrowing.</a:t>
            </a:r>
            <a:endParaRPr lang="en-US" dirty="0"/>
          </a:p>
        </p:txBody>
      </p:sp>
      <p:sp>
        <p:nvSpPr>
          <p:cNvPr id="116122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Disadvantages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Regular (monthly) interest payments are required.</a:t>
            </a:r>
            <a:endParaRPr lang="en-US" dirty="0" smtClean="0"/>
          </a:p>
          <a:p>
            <a:pPr lvl="1">
              <a:spcBef>
                <a:spcPct val="30000"/>
              </a:spcBef>
            </a:pPr>
            <a:r>
              <a:rPr lang="en-US" dirty="0" smtClean="0"/>
              <a:t>Cash-flow problems can intensify because of payback responsibilities.</a:t>
            </a:r>
            <a:endParaRPr lang="en-US" dirty="0"/>
          </a:p>
          <a:p>
            <a:pPr lvl="1">
              <a:spcBef>
                <a:spcPct val="30000"/>
              </a:spcBef>
            </a:pPr>
            <a:r>
              <a:rPr lang="en-US" dirty="0"/>
              <a:t>Heavy use of debt can inhibit growth and development.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019C0838-C72F-4736-B0DD-1224A78EB01D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0442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Peer-to-Peer Lending (P2P)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143000"/>
            <a:ext cx="8229600" cy="5181600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dirty="0" smtClean="0"/>
              <a:t>The practice of lending money to unrelated individuals, or “peers,” without going through a bank or traditional financial institution. </a:t>
            </a:r>
          </a:p>
          <a:p>
            <a:pPr lvl="1">
              <a:spcBef>
                <a:spcPts val="500"/>
              </a:spcBef>
            </a:pPr>
            <a:r>
              <a:rPr lang="en-US" dirty="0" smtClean="0"/>
              <a:t>Are often Internet-based </a:t>
            </a:r>
            <a:r>
              <a:rPr lang="en-US" dirty="0"/>
              <a:t>sites that pool money from investors willing </a:t>
            </a:r>
            <a:r>
              <a:rPr lang="en-US" dirty="0" smtClean="0"/>
              <a:t>to lend </a:t>
            </a:r>
            <a:r>
              <a:rPr lang="en-US" dirty="0"/>
              <a:t>capital at agreed-upon rates</a:t>
            </a:r>
            <a:r>
              <a:rPr lang="en-US" dirty="0" smtClean="0"/>
              <a:t>.</a:t>
            </a:r>
          </a:p>
          <a:p>
            <a:pPr lvl="1">
              <a:spcBef>
                <a:spcPts val="500"/>
              </a:spcBef>
            </a:pPr>
            <a:r>
              <a:rPr lang="en-US" dirty="0" smtClean="0"/>
              <a:t>Fees are applied for brokering and servicing loans.</a:t>
            </a:r>
          </a:p>
          <a:p>
            <a:pPr>
              <a:spcBef>
                <a:spcPts val="500"/>
              </a:spcBef>
            </a:pPr>
            <a:r>
              <a:rPr lang="en-US" dirty="0" smtClean="0"/>
              <a:t>Possible dangers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Low funding success </a:t>
            </a:r>
            <a:r>
              <a:rPr lang="en-US" dirty="0" smtClean="0"/>
              <a:t>rate</a:t>
            </a:r>
            <a:endParaRPr lang="en-US" dirty="0"/>
          </a:p>
          <a:p>
            <a:pPr lvl="1">
              <a:spcBef>
                <a:spcPts val="500"/>
              </a:spcBef>
            </a:pPr>
            <a:r>
              <a:rPr lang="en-US" dirty="0"/>
              <a:t>Business plan </a:t>
            </a:r>
            <a:r>
              <a:rPr lang="en-US" dirty="0" smtClean="0"/>
              <a:t>disclosure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No ongoing counseling </a:t>
            </a:r>
            <a:r>
              <a:rPr lang="en-US" dirty="0" smtClean="0"/>
              <a:t>relationship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Potential tax </a:t>
            </a:r>
            <a:r>
              <a:rPr lang="en-US" dirty="0" smtClean="0"/>
              <a:t>liability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Uncertain regulatory environment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8–</a:t>
            </a:r>
            <a:fld id="{58701637-9F22-4D98-A054-E6FA0323F08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217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2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Debt Financing Sources</a:t>
            </a:r>
          </a:p>
        </p:txBody>
      </p:sp>
      <p:sp>
        <p:nvSpPr>
          <p:cNvPr id="1163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Trade Credit</a:t>
            </a:r>
          </a:p>
          <a:p>
            <a:pPr lvl="1"/>
            <a:r>
              <a:rPr lang="en-US" dirty="0"/>
              <a:t>Credit given by suppliers who sell goods on </a:t>
            </a:r>
            <a:r>
              <a:rPr lang="en-US" dirty="0" smtClean="0"/>
              <a:t>account</a:t>
            </a:r>
            <a:endParaRPr lang="en-US" dirty="0"/>
          </a:p>
          <a:p>
            <a:r>
              <a:rPr lang="en-US" dirty="0"/>
              <a:t>Accounts Receivable Financing</a:t>
            </a:r>
          </a:p>
          <a:p>
            <a:pPr lvl="1"/>
            <a:r>
              <a:rPr lang="en-US" dirty="0"/>
              <a:t>Short-term financing that involves either the pledge of receivables as collateral for a loan or the sale of receivables at a discounted value (factoring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Factoring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sale of accounts </a:t>
            </a:r>
            <a:r>
              <a:rPr lang="en-US" dirty="0" smtClean="0"/>
              <a:t>receivable at discounted values</a:t>
            </a:r>
            <a:endParaRPr lang="en-US" dirty="0"/>
          </a:p>
          <a:p>
            <a:r>
              <a:rPr lang="en-US" dirty="0" smtClean="0"/>
              <a:t>Finance </a:t>
            </a:r>
            <a:r>
              <a:rPr lang="en-US" dirty="0"/>
              <a:t>Companies</a:t>
            </a:r>
          </a:p>
          <a:p>
            <a:pPr lvl="1"/>
            <a:r>
              <a:rPr lang="en-US" dirty="0"/>
              <a:t>Asset-based lenders that lend money against assets such as receivables, inventory, and </a:t>
            </a:r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BDF69FC-175E-4504-8CE3-DC77752B86FB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1619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4025</Words>
  <Application>Microsoft Office PowerPoint</Application>
  <PresentationFormat>On-screen Show (4:3)</PresentationFormat>
  <Paragraphs>574</Paragraphs>
  <Slides>37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Kuratko10e_PPT</vt:lpstr>
      <vt:lpstr>Sources of Capital  for Entrepreneurial Ventures</vt:lpstr>
      <vt:lpstr>Learning Objectives</vt:lpstr>
      <vt:lpstr>Learning Objectives (cont’d)</vt:lpstr>
      <vt:lpstr>Figure 8.1 Who Is Funding Entrepreneurial Start-Up Companies? </vt:lpstr>
      <vt:lpstr>Debt Versus Equity</vt:lpstr>
      <vt:lpstr>Debt Financing</vt:lpstr>
      <vt:lpstr>Commercial Banks</vt:lpstr>
      <vt:lpstr>Peer-to-Peer Lending (P2P)</vt:lpstr>
      <vt:lpstr>Other Debt Financing Sources</vt:lpstr>
      <vt:lpstr>Table 8.1 Common Debt Sources </vt:lpstr>
      <vt:lpstr>Equity Financing</vt:lpstr>
      <vt:lpstr>Equity Financing (cont’d)</vt:lpstr>
      <vt:lpstr>Public Offering</vt:lpstr>
      <vt:lpstr>Private Placements</vt:lpstr>
      <vt:lpstr>Private Placements (cont’d)</vt:lpstr>
      <vt:lpstr>“Sophisticated” Investors</vt:lpstr>
      <vt:lpstr>Crowdfunding</vt:lpstr>
      <vt:lpstr>Crowdfunding (cont’d)</vt:lpstr>
      <vt:lpstr>Crowdfunding (cont’d)</vt:lpstr>
      <vt:lpstr>The Venture Capital Market</vt:lpstr>
      <vt:lpstr>Investment Agreement Provisions</vt:lpstr>
      <vt:lpstr>Dispelling Venture Capital Myths</vt:lpstr>
      <vt:lpstr>Figure 8.2 Venture Capitalist System of Evaluating Product/Service and Management </vt:lpstr>
      <vt:lpstr>Criteria for Evaluating  New-Venture Proposals</vt:lpstr>
      <vt:lpstr>Criteria for Evaluating  New-Venture Proposals (cont’d)</vt:lpstr>
      <vt:lpstr>Table 8.2 Returns on Investment Typically Sought by Venture Capitalists </vt:lpstr>
      <vt:lpstr>Table 8.3 Factors in Venture Capitalists’ Evaluation Process </vt:lpstr>
      <vt:lpstr>Table 8.3 Factors in Venture Capitalists’ Evaluation Process (cont’d) </vt:lpstr>
      <vt:lpstr>Evaluating the Venture Capitalist</vt:lpstr>
      <vt:lpstr>Table 8.4 Venture Capitalists’ Screening Criteria </vt:lpstr>
      <vt:lpstr>Venture Capitalist Evaluation Process</vt:lpstr>
      <vt:lpstr>Evaluating the Venture Capitalist</vt:lpstr>
      <vt:lpstr>Table 8.5 Essential Elements for a Successful Presentation to a Venture Capitalist</vt:lpstr>
      <vt:lpstr>Table 8.6 “Angel Stats” </vt:lpstr>
      <vt:lpstr>Informal Risk Capital: Angel Financing</vt:lpstr>
      <vt:lpstr>Table 8.7 Pros and Cons of Dealing with Angel Investors 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39</cp:revision>
  <dcterms:created xsi:type="dcterms:W3CDTF">2015-10-15T14:45:41Z</dcterms:created>
  <dcterms:modified xsi:type="dcterms:W3CDTF">2015-10-26T14:23:22Z</dcterms:modified>
</cp:coreProperties>
</file>